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42"/>
  </p:notesMasterIdLst>
  <p:sldIdLst>
    <p:sldId id="256" r:id="rId2"/>
    <p:sldId id="274" r:id="rId3"/>
    <p:sldId id="275" r:id="rId4"/>
    <p:sldId id="277" r:id="rId5"/>
    <p:sldId id="280" r:id="rId6"/>
    <p:sldId id="279" r:id="rId7"/>
    <p:sldId id="278" r:id="rId8"/>
    <p:sldId id="283" r:id="rId9"/>
    <p:sldId id="289" r:id="rId10"/>
    <p:sldId id="287" r:id="rId11"/>
    <p:sldId id="290" r:id="rId12"/>
    <p:sldId id="291" r:id="rId13"/>
    <p:sldId id="292" r:id="rId14"/>
    <p:sldId id="293" r:id="rId15"/>
    <p:sldId id="294" r:id="rId16"/>
    <p:sldId id="284" r:id="rId17"/>
    <p:sldId id="285" r:id="rId18"/>
    <p:sldId id="295" r:id="rId19"/>
    <p:sldId id="282" r:id="rId20"/>
    <p:sldId id="297" r:id="rId21"/>
    <p:sldId id="298" r:id="rId22"/>
    <p:sldId id="299" r:id="rId23"/>
    <p:sldId id="300" r:id="rId24"/>
    <p:sldId id="302" r:id="rId25"/>
    <p:sldId id="301" r:id="rId26"/>
    <p:sldId id="303" r:id="rId27"/>
    <p:sldId id="304" r:id="rId28"/>
    <p:sldId id="306" r:id="rId29"/>
    <p:sldId id="307" r:id="rId30"/>
    <p:sldId id="308" r:id="rId31"/>
    <p:sldId id="309" r:id="rId32"/>
    <p:sldId id="310" r:id="rId33"/>
    <p:sldId id="312" r:id="rId34"/>
    <p:sldId id="314" r:id="rId35"/>
    <p:sldId id="311" r:id="rId36"/>
    <p:sldId id="315" r:id="rId37"/>
    <p:sldId id="318" r:id="rId38"/>
    <p:sldId id="319" r:id="rId39"/>
    <p:sldId id="320" r:id="rId40"/>
    <p:sldId id="321"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0625" autoAdjust="0"/>
  </p:normalViewPr>
  <p:slideViewPr>
    <p:cSldViewPr snapToGrid="0">
      <p:cViewPr>
        <p:scale>
          <a:sx n="50" d="100"/>
          <a:sy n="50" d="100"/>
        </p:scale>
        <p:origin x="432" y="12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C9385A-F0FB-4DEC-8AC1-0F0FB8B3D586}" type="datetimeFigureOut">
              <a:rPr lang="en-AU" smtClean="0"/>
              <a:t>17/11/2020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9F6B0B-6323-456F-A942-FCFD43E8C7B3}" type="slidenum">
              <a:rPr lang="en-AU" smtClean="0"/>
              <a:t>‹#›</a:t>
            </a:fld>
            <a:endParaRPr lang="en-AU"/>
          </a:p>
        </p:txBody>
      </p:sp>
    </p:spTree>
    <p:extLst>
      <p:ext uri="{BB962C8B-B14F-4D97-AF65-F5344CB8AC3E}">
        <p14:creationId xmlns:p14="http://schemas.microsoft.com/office/powerpoint/2010/main" val="900130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The allure of adaptation comes from the power of Darwin’s theory to explain natural diversity both within and between populations. Indeed, much of evolutionary study is focused on natural selection and its role in shaping the forms of diversity around us. For instance, Darwin’s finches and the specificity of their beak shape to conform to their diet provide a classic example of natural selection leading to adaptation.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a:t>
            </a:fld>
            <a:endParaRPr lang="en-AU"/>
          </a:p>
        </p:txBody>
      </p:sp>
    </p:spTree>
    <p:extLst>
      <p:ext uri="{BB962C8B-B14F-4D97-AF65-F5344CB8AC3E}">
        <p14:creationId xmlns:p14="http://schemas.microsoft.com/office/powerpoint/2010/main" val="38459153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So here</a:t>
            </a:r>
            <a:r>
              <a:rPr lang="en-AU" baseline="0" dirty="0" smtClean="0"/>
              <a:t> we’ve seen a paradox: populations need V</a:t>
            </a:r>
            <a:r>
              <a:rPr lang="en-AU" baseline="-25000" dirty="0" smtClean="0"/>
              <a:t>A</a:t>
            </a:r>
            <a:r>
              <a:rPr lang="en-AU" baseline="0" dirty="0" smtClean="0"/>
              <a:t> to make the move towards an optimum (gesture to orange arrow), but inherently being variable around an optimum (hovering blue line) means populations are maladapted to a degree.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11</a:t>
            </a:fld>
            <a:endParaRPr lang="en-AU"/>
          </a:p>
        </p:txBody>
      </p:sp>
    </p:spTree>
    <p:extLst>
      <p:ext uri="{BB962C8B-B14F-4D97-AF65-F5344CB8AC3E}">
        <p14:creationId xmlns:p14="http://schemas.microsoft.com/office/powerpoint/2010/main" val="3650575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In other words, there is a trade-off</a:t>
            </a:r>
            <a:r>
              <a:rPr lang="en-AU" baseline="0" dirty="0" smtClean="0"/>
              <a:t> between adaptability and </a:t>
            </a:r>
            <a:r>
              <a:rPr lang="en-AU" baseline="0" dirty="0" err="1" smtClean="0"/>
              <a:t>adaptedness</a:t>
            </a:r>
            <a:r>
              <a:rPr lang="en-AU" baseline="0" dirty="0" smtClean="0"/>
              <a:t>. The nature of this trade-off depends on how v</a:t>
            </a:r>
            <a:r>
              <a:rPr lang="en-AU" dirty="0" smtClean="0"/>
              <a:t>ariance</a:t>
            </a:r>
            <a:r>
              <a:rPr lang="en-AU" baseline="0" dirty="0" smtClean="0"/>
              <a:t> is maintained in populations, and the genetic architectures underpinning important traits in those populations.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12</a:t>
            </a:fld>
            <a:endParaRPr lang="en-AU"/>
          </a:p>
        </p:txBody>
      </p:sp>
    </p:spTree>
    <p:extLst>
      <p:ext uri="{BB962C8B-B14F-4D97-AF65-F5344CB8AC3E}">
        <p14:creationId xmlns:p14="http://schemas.microsoft.com/office/powerpoint/2010/main" val="36090140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V</a:t>
            </a:r>
            <a:r>
              <a:rPr lang="en-AU" baseline="-25000" dirty="0" smtClean="0"/>
              <a:t>A</a:t>
            </a:r>
            <a:r>
              <a:rPr lang="en-AU" baseline="0" dirty="0" smtClean="0"/>
              <a:t> is maintained in populations by a balance between incoming mutation introducing new variation, and the forces of drift and selection which drive allele fixations or losses. Ignoring drift for now, which results in random fixations or losses of alleles, </a:t>
            </a:r>
            <a:r>
              <a:rPr lang="en-AU" baseline="0" dirty="0" smtClean="0"/>
              <a:t>quantitative genetic models aim to simulate this balance based on one of two assumptions.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13</a:t>
            </a:fld>
            <a:endParaRPr lang="en-AU"/>
          </a:p>
        </p:txBody>
      </p:sp>
    </p:spTree>
    <p:extLst>
      <p:ext uri="{BB962C8B-B14F-4D97-AF65-F5344CB8AC3E}">
        <p14:creationId xmlns:p14="http://schemas.microsoft.com/office/powerpoint/2010/main" val="2890072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smtClean="0"/>
              <a:t>Gaussian models assume weak selection relative to mutation rates, resulting in higher levels of standing genetic variation.</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14</a:t>
            </a:fld>
            <a:endParaRPr lang="en-AU"/>
          </a:p>
        </p:txBody>
      </p:sp>
    </p:spTree>
    <p:extLst>
      <p:ext uri="{BB962C8B-B14F-4D97-AF65-F5344CB8AC3E}">
        <p14:creationId xmlns:p14="http://schemas.microsoft.com/office/powerpoint/2010/main" val="29338973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smtClean="0"/>
              <a:t>House-of-Cards models on the other hand assume strong selection and relatively low mutation rates, leading to lower standing variation. However, genetic aspects of the traits themselves can also influence the propagation and maintenance of variation in populations.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15</a:t>
            </a:fld>
            <a:endParaRPr lang="en-AU"/>
          </a:p>
        </p:txBody>
      </p:sp>
    </p:spTree>
    <p:extLst>
      <p:ext uri="{BB962C8B-B14F-4D97-AF65-F5344CB8AC3E}">
        <p14:creationId xmlns:p14="http://schemas.microsoft.com/office/powerpoint/2010/main" val="27035017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Quantitative genetics aims to tease </a:t>
            </a:r>
            <a:r>
              <a:rPr lang="en-AU" sz="1200" kern="1200" dirty="0">
                <a:solidFill>
                  <a:schemeClr val="tx1"/>
                </a:solidFill>
                <a:effectLst/>
                <a:latin typeface="+mn-lt"/>
                <a:ea typeface="+mn-ea"/>
                <a:cs typeface="+mn-cs"/>
              </a:rPr>
              <a:t>apart nature from nurture: the </a:t>
            </a:r>
            <a:r>
              <a:rPr lang="en-AU" sz="1200" kern="1200" dirty="0" smtClean="0">
                <a:solidFill>
                  <a:schemeClr val="tx1"/>
                </a:solidFill>
                <a:effectLst/>
                <a:latin typeface="+mn-lt"/>
                <a:ea typeface="+mn-ea"/>
                <a:cs typeface="+mn-cs"/>
              </a:rPr>
              <a:t>genetic (point) </a:t>
            </a:r>
            <a:r>
              <a:rPr lang="en-AU" sz="1200" kern="1200" dirty="0">
                <a:solidFill>
                  <a:schemeClr val="tx1"/>
                </a:solidFill>
                <a:effectLst/>
                <a:latin typeface="+mn-lt"/>
                <a:ea typeface="+mn-ea"/>
                <a:cs typeface="+mn-cs"/>
              </a:rPr>
              <a:t>and environmental effects </a:t>
            </a:r>
            <a:r>
              <a:rPr lang="en-AU" sz="1200" kern="1200" dirty="0" smtClean="0">
                <a:solidFill>
                  <a:schemeClr val="tx1"/>
                </a:solidFill>
                <a:effectLst/>
                <a:latin typeface="+mn-lt"/>
                <a:ea typeface="+mn-ea"/>
                <a:cs typeface="+mn-cs"/>
              </a:rPr>
              <a:t>(point)</a:t>
            </a:r>
            <a:r>
              <a:rPr lang="en-AU" sz="1200" kern="1200" baseline="0" dirty="0" smtClean="0">
                <a:solidFill>
                  <a:schemeClr val="tx1"/>
                </a:solidFill>
                <a:effectLst/>
                <a:latin typeface="+mn-lt"/>
                <a:ea typeface="+mn-ea"/>
                <a:cs typeface="+mn-cs"/>
              </a:rPr>
              <a:t> </a:t>
            </a:r>
            <a:r>
              <a:rPr lang="en-AU" sz="1200" kern="1200" dirty="0" smtClean="0">
                <a:solidFill>
                  <a:schemeClr val="tx1"/>
                </a:solidFill>
                <a:effectLst/>
                <a:latin typeface="+mn-lt"/>
                <a:ea typeface="+mn-ea"/>
                <a:cs typeface="+mn-cs"/>
              </a:rPr>
              <a:t>contributing </a:t>
            </a:r>
            <a:r>
              <a:rPr lang="en-AU" sz="1200" kern="1200" dirty="0">
                <a:solidFill>
                  <a:schemeClr val="tx1"/>
                </a:solidFill>
                <a:effectLst/>
                <a:latin typeface="+mn-lt"/>
                <a:ea typeface="+mn-ea"/>
                <a:cs typeface="+mn-cs"/>
              </a:rPr>
              <a:t>to a </a:t>
            </a:r>
            <a:r>
              <a:rPr lang="en-AU" sz="1200" kern="1200" dirty="0" smtClean="0">
                <a:solidFill>
                  <a:schemeClr val="tx1"/>
                </a:solidFill>
                <a:effectLst/>
                <a:latin typeface="+mn-lt"/>
                <a:ea typeface="+mn-ea"/>
                <a:cs typeface="+mn-cs"/>
              </a:rPr>
              <a:t>phenotype.</a:t>
            </a:r>
            <a:r>
              <a:rPr lang="en-AU" sz="1200" kern="1200" baseline="0" dirty="0" smtClean="0">
                <a:solidFill>
                  <a:schemeClr val="tx1"/>
                </a:solidFill>
                <a:effectLst/>
                <a:latin typeface="+mn-lt"/>
                <a:ea typeface="+mn-ea"/>
                <a:cs typeface="+mn-cs"/>
              </a:rPr>
              <a:t> To do this,</a:t>
            </a:r>
            <a:r>
              <a:rPr lang="en-AU" sz="1200" kern="1200" dirty="0" smtClean="0">
                <a:solidFill>
                  <a:schemeClr val="tx1"/>
                </a:solidFill>
                <a:effectLst/>
                <a:latin typeface="+mn-lt"/>
                <a:ea typeface="+mn-ea"/>
                <a:cs typeface="+mn-cs"/>
              </a:rPr>
              <a:t> </a:t>
            </a:r>
            <a:r>
              <a:rPr lang="en-AU" sz="1200" kern="1200" dirty="0">
                <a:solidFill>
                  <a:schemeClr val="tx1"/>
                </a:solidFill>
                <a:effectLst/>
                <a:latin typeface="+mn-lt"/>
                <a:ea typeface="+mn-ea"/>
                <a:cs typeface="+mn-cs"/>
              </a:rPr>
              <a:t>we can define a trait’s genetic </a:t>
            </a:r>
            <a:r>
              <a:rPr lang="en-AU" sz="1200" kern="1200" dirty="0" smtClean="0">
                <a:solidFill>
                  <a:schemeClr val="tx1"/>
                </a:solidFill>
                <a:effectLst/>
                <a:latin typeface="+mn-lt"/>
                <a:ea typeface="+mn-ea"/>
                <a:cs typeface="+mn-cs"/>
              </a:rPr>
              <a:t>architecture, which consists of the genetic characteristics defining</a:t>
            </a:r>
            <a:r>
              <a:rPr lang="en-AU" sz="1200" kern="1200" baseline="0" dirty="0" smtClean="0">
                <a:solidFill>
                  <a:schemeClr val="tx1"/>
                </a:solidFill>
                <a:effectLst/>
                <a:latin typeface="+mn-lt"/>
                <a:ea typeface="+mn-ea"/>
                <a:cs typeface="+mn-cs"/>
              </a:rPr>
              <a:t> G in this equation</a:t>
            </a:r>
            <a:r>
              <a:rPr lang="en-AU" sz="1200" kern="1200" dirty="0" smtClean="0">
                <a:solidFill>
                  <a:schemeClr val="tx1"/>
                </a:solidFill>
                <a:effectLst/>
                <a:latin typeface="+mn-lt"/>
                <a:ea typeface="+mn-ea"/>
                <a:cs typeface="+mn-cs"/>
              </a:rPr>
              <a:t>.</a:t>
            </a:r>
            <a:endParaRPr lang="en-AU"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16</a:t>
            </a:fld>
            <a:endParaRPr lang="en-US"/>
          </a:p>
        </p:txBody>
      </p:sp>
    </p:spTree>
    <p:extLst>
      <p:ext uri="{BB962C8B-B14F-4D97-AF65-F5344CB8AC3E}">
        <p14:creationId xmlns:p14="http://schemas.microsoft.com/office/powerpoint/2010/main" val="7217045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The genetic architecture of a trait defines its characteristics – the number of genes affecting it, their locations within the genome, and </a:t>
            </a:r>
            <a:r>
              <a:rPr lang="en-AU" sz="1200" kern="1200" dirty="0" smtClean="0">
                <a:solidFill>
                  <a:schemeClr val="tx1"/>
                </a:solidFill>
                <a:effectLst/>
                <a:latin typeface="+mn-lt"/>
                <a:ea typeface="+mn-ea"/>
                <a:cs typeface="+mn-cs"/>
              </a:rPr>
              <a:t>their </a:t>
            </a:r>
            <a:r>
              <a:rPr lang="en-AU" sz="1200" kern="1200" dirty="0">
                <a:solidFill>
                  <a:schemeClr val="tx1"/>
                </a:solidFill>
                <a:effectLst/>
                <a:latin typeface="+mn-lt"/>
                <a:ea typeface="+mn-ea"/>
                <a:cs typeface="+mn-cs"/>
              </a:rPr>
              <a:t>strength of allelic effects (POINT TO EACH ON FIGURE). </a:t>
            </a:r>
            <a:r>
              <a:rPr lang="en-AU" sz="1200" kern="1200" dirty="0" smtClean="0">
                <a:solidFill>
                  <a:schemeClr val="tx1"/>
                </a:solidFill>
                <a:effectLst/>
                <a:latin typeface="+mn-lt"/>
                <a:ea typeface="+mn-ea"/>
                <a:cs typeface="+mn-cs"/>
              </a:rPr>
              <a:t>Here I explore the effect of allelic</a:t>
            </a:r>
            <a:r>
              <a:rPr lang="en-AU" sz="1200" kern="1200" baseline="0" dirty="0" smtClean="0">
                <a:solidFill>
                  <a:schemeClr val="tx1"/>
                </a:solidFill>
                <a:effectLst/>
                <a:latin typeface="+mn-lt"/>
                <a:ea typeface="+mn-ea"/>
                <a:cs typeface="+mn-cs"/>
              </a:rPr>
              <a:t> effect distributions on equilibrium variance after adaptation. </a:t>
            </a:r>
            <a:endParaRPr lang="en-AU"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17</a:t>
            </a:fld>
            <a:endParaRPr lang="en-US"/>
          </a:p>
        </p:txBody>
      </p:sp>
    </p:spTree>
    <p:extLst>
      <p:ext uri="{BB962C8B-B14F-4D97-AF65-F5344CB8AC3E}">
        <p14:creationId xmlns:p14="http://schemas.microsoft.com/office/powerpoint/2010/main" val="19424511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Now</a:t>
            </a:r>
            <a:r>
              <a:rPr lang="en-AU" sz="1200" kern="1200" baseline="0" dirty="0" smtClean="0">
                <a:solidFill>
                  <a:schemeClr val="tx1"/>
                </a:solidFill>
                <a:effectLst/>
                <a:latin typeface="+mn-lt"/>
                <a:ea typeface="+mn-ea"/>
                <a:cs typeface="+mn-cs"/>
              </a:rPr>
              <a:t> with a firmer view on how adaptation is driven in quantitative traits, we can reform our question:</a:t>
            </a:r>
            <a:endParaRPr lang="en-AU"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18</a:t>
            </a:fld>
            <a:endParaRPr lang="en-AU"/>
          </a:p>
        </p:txBody>
      </p:sp>
    </p:spTree>
    <p:extLst>
      <p:ext uri="{BB962C8B-B14F-4D97-AF65-F5344CB8AC3E}">
        <p14:creationId xmlns:p14="http://schemas.microsoft.com/office/powerpoint/2010/main" val="16004713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Is there a specific genetic architecture or balance of evolutionary forces that facilitate movement towards a phenotypic optimum, and being able to hover around it over time? </a:t>
            </a:r>
          </a:p>
        </p:txBody>
      </p:sp>
      <p:sp>
        <p:nvSpPr>
          <p:cNvPr id="4" name="Slide Number Placeholder 3"/>
          <p:cNvSpPr>
            <a:spLocks noGrp="1"/>
          </p:cNvSpPr>
          <p:nvPr>
            <p:ph type="sldNum" sz="quarter" idx="10"/>
          </p:nvPr>
        </p:nvSpPr>
        <p:spPr/>
        <p:txBody>
          <a:bodyPr/>
          <a:lstStyle/>
          <a:p>
            <a:fld id="{919F6B0B-6323-456F-A942-FCFD43E8C7B3}" type="slidenum">
              <a:rPr lang="en-AU" smtClean="0"/>
              <a:t>19</a:t>
            </a:fld>
            <a:endParaRPr lang="en-AU"/>
          </a:p>
        </p:txBody>
      </p:sp>
    </p:spTree>
    <p:extLst>
      <p:ext uri="{BB962C8B-B14F-4D97-AF65-F5344CB8AC3E}">
        <p14:creationId xmlns:p14="http://schemas.microsoft.com/office/powerpoint/2010/main" val="15927727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To investigate this I used a simulation approach using the forward genetics software </a:t>
            </a:r>
            <a:r>
              <a:rPr lang="en-AU" sz="1200" kern="1200" dirty="0" err="1" smtClean="0">
                <a:solidFill>
                  <a:schemeClr val="tx1"/>
                </a:solidFill>
                <a:effectLst/>
                <a:latin typeface="+mn-lt"/>
                <a:ea typeface="+mn-ea"/>
                <a:cs typeface="+mn-cs"/>
              </a:rPr>
              <a:t>SLiM</a:t>
            </a:r>
            <a:r>
              <a:rPr lang="en-AU" sz="1200" kern="1200" dirty="0" smtClean="0">
                <a:solidFill>
                  <a:schemeClr val="tx1"/>
                </a:solidFill>
                <a:effectLst/>
                <a:latin typeface="+mn-lt"/>
                <a:ea typeface="+mn-ea"/>
                <a:cs typeface="+mn-cs"/>
              </a:rPr>
              <a:t>. I simulated (or rather </a:t>
            </a:r>
            <a:r>
              <a:rPr lang="en-AU" sz="1200" kern="1200" dirty="0" err="1" smtClean="0">
                <a:solidFill>
                  <a:schemeClr val="tx1"/>
                </a:solidFill>
                <a:effectLst/>
                <a:latin typeface="+mn-lt"/>
                <a:ea typeface="+mn-ea"/>
                <a:cs typeface="+mn-cs"/>
              </a:rPr>
              <a:t>SLiMulated</a:t>
            </a:r>
            <a:r>
              <a:rPr lang="en-AU" sz="1200" kern="1200" dirty="0" smtClean="0">
                <a:solidFill>
                  <a:schemeClr val="tx1"/>
                </a:solidFill>
                <a:effectLst/>
                <a:latin typeface="+mn-lt"/>
                <a:ea typeface="+mn-ea"/>
                <a:cs typeface="+mn-cs"/>
              </a:rPr>
              <a:t>) populations hovering around a</a:t>
            </a:r>
            <a:r>
              <a:rPr lang="en-AU" sz="1200" kern="1200" baseline="0" dirty="0" smtClean="0">
                <a:solidFill>
                  <a:schemeClr val="tx1"/>
                </a:solidFill>
                <a:effectLst/>
                <a:latin typeface="+mn-lt"/>
                <a:ea typeface="+mn-ea"/>
                <a:cs typeface="+mn-cs"/>
              </a:rPr>
              <a:t> phenotypic</a:t>
            </a:r>
            <a:r>
              <a:rPr lang="en-AU" sz="1200" kern="1200" dirty="0" smtClean="0">
                <a:solidFill>
                  <a:schemeClr val="tx1"/>
                </a:solidFill>
                <a:effectLst/>
                <a:latin typeface="+mn-lt"/>
                <a:ea typeface="+mn-ea"/>
                <a:cs typeface="+mn-cs"/>
              </a:rPr>
              <a:t> optimum for 100,000 generations. </a:t>
            </a:r>
            <a:endParaRPr lang="en-AU" dirty="0" smtClean="0"/>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20</a:t>
            </a:fld>
            <a:endParaRPr lang="en-US"/>
          </a:p>
        </p:txBody>
      </p:sp>
    </p:spTree>
    <p:extLst>
      <p:ext uri="{BB962C8B-B14F-4D97-AF65-F5344CB8AC3E}">
        <p14:creationId xmlns:p14="http://schemas.microsoft.com/office/powerpoint/2010/main" val="38599509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As intuitive as it is to focus on the ability of populations to adapt to new situations, populations are seldom perfectly adapted. Trait values are rarely optimal, populations decline, and extinctions are commonplace. It seems unlikely that populations would ever be able to perfectly match their phenotypic optimum.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a:t>
            </a:fld>
            <a:endParaRPr lang="en-AU"/>
          </a:p>
        </p:txBody>
      </p:sp>
    </p:spTree>
    <p:extLst>
      <p:ext uri="{BB962C8B-B14F-4D97-AF65-F5344CB8AC3E}">
        <p14:creationId xmlns:p14="http://schemas.microsoft.com/office/powerpoint/2010/main" val="31559034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Populations had eight traits with equal effects on fitness, which I combined to a ‘mega-trait’ for simplicity. I explored a ‘parameter space’, where I varied six parameters: pleiotropy rate, mutational correlations between traits, additive effect size variance, recombination rate, mutation rate, and selection strength. The idea is to sample combinations</a:t>
            </a:r>
            <a:r>
              <a:rPr lang="en-AU" sz="1200" kern="1200" baseline="0" dirty="0" smtClean="0">
                <a:solidFill>
                  <a:schemeClr val="tx1"/>
                </a:solidFill>
                <a:effectLst/>
                <a:latin typeface="+mn-lt"/>
                <a:ea typeface="+mn-ea"/>
                <a:cs typeface="+mn-cs"/>
              </a:rPr>
              <a:t> of parameters across the entire hyperspace (gesture to cube) in order to efficiently sample the entire range of parameters.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21</a:t>
            </a:fld>
            <a:endParaRPr lang="en-AU"/>
          </a:p>
        </p:txBody>
      </p:sp>
    </p:spTree>
    <p:extLst>
      <p:ext uri="{BB962C8B-B14F-4D97-AF65-F5344CB8AC3E}">
        <p14:creationId xmlns:p14="http://schemas.microsoft.com/office/powerpoint/2010/main" val="39778928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I ran a total of 128,000 simulations with 100</a:t>
            </a:r>
            <a:r>
              <a:rPr lang="en-AU" sz="1200" kern="1200" baseline="0" dirty="0" smtClean="0">
                <a:solidFill>
                  <a:schemeClr val="tx1"/>
                </a:solidFill>
                <a:effectLst/>
                <a:latin typeface="+mn-lt"/>
                <a:ea typeface="+mn-ea"/>
                <a:cs typeface="+mn-cs"/>
              </a:rPr>
              <a:t> replicates of 1280 parameter combinations. To explore the data, I first investigated how common adaptation was.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22</a:t>
            </a:fld>
            <a:endParaRPr lang="en-AU"/>
          </a:p>
        </p:txBody>
      </p:sp>
    </p:spTree>
    <p:extLst>
      <p:ext uri="{BB962C8B-B14F-4D97-AF65-F5344CB8AC3E}">
        <p14:creationId xmlns:p14="http://schemas.microsoft.com/office/powerpoint/2010/main" val="26510025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In my simulations I found a visible ‘dead zone’ where populations weren’t represented. I split populations that fell on either side of the dead zone into ‘adapted’ populations and ‘maladapted’ populations.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23</a:t>
            </a:fld>
            <a:endParaRPr lang="en-AU"/>
          </a:p>
        </p:txBody>
      </p:sp>
    </p:spTree>
    <p:extLst>
      <p:ext uri="{BB962C8B-B14F-4D97-AF65-F5344CB8AC3E}">
        <p14:creationId xmlns:p14="http://schemas.microsoft.com/office/powerpoint/2010/main" val="10238980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Within null models with no selection treatment at all, populations very rarely reached the optimum – 0.5% of the time. Gaussian and House-of-Cards models reached the optimum a similar amount – 15.23 and 16.1%, respectively.</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24</a:t>
            </a:fld>
            <a:endParaRPr lang="en-AU"/>
          </a:p>
        </p:txBody>
      </p:sp>
    </p:spTree>
    <p:extLst>
      <p:ext uri="{BB962C8B-B14F-4D97-AF65-F5344CB8AC3E}">
        <p14:creationId xmlns:p14="http://schemas.microsoft.com/office/powerpoint/2010/main" val="36739929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But what caused these populations to break away from their maladapted cousins? For that, I investigated the effects of my genetic parameters on adaptation.</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25</a:t>
            </a:fld>
            <a:endParaRPr lang="en-AU"/>
          </a:p>
        </p:txBody>
      </p:sp>
    </p:spTree>
    <p:extLst>
      <p:ext uri="{BB962C8B-B14F-4D97-AF65-F5344CB8AC3E}">
        <p14:creationId xmlns:p14="http://schemas.microsoft.com/office/powerpoint/2010/main" val="25564228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I found pleiotropy, mutational correlation, and recombination rate each had very little effect on whether populations appeared in the adapted zone. Additive effect</a:t>
            </a:r>
            <a:r>
              <a:rPr lang="en-AU" sz="1200" kern="1200" baseline="0" dirty="0" smtClean="0">
                <a:solidFill>
                  <a:schemeClr val="tx1"/>
                </a:solidFill>
                <a:effectLst/>
                <a:latin typeface="+mn-lt"/>
                <a:ea typeface="+mn-ea"/>
                <a:cs typeface="+mn-cs"/>
              </a:rPr>
              <a:t> size variance on the other hand…</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26</a:t>
            </a:fld>
            <a:endParaRPr lang="en-AU"/>
          </a:p>
        </p:txBody>
      </p:sp>
    </p:spTree>
    <p:extLst>
      <p:ext uri="{BB962C8B-B14F-4D97-AF65-F5344CB8AC3E}">
        <p14:creationId xmlns:p14="http://schemas.microsoft.com/office/powerpoint/2010/main" val="5270922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Additive effect size variance was strongly correlated with the chance to get to the optimum: 36.12% of models with low effect size variance reached the adapted space, versus 2.29% of medium-variance populations, and 0.19% of large effect, high-variance populations. However, additive</a:t>
            </a:r>
            <a:r>
              <a:rPr lang="en-AU" sz="1200" kern="1200" baseline="0" dirty="0" smtClean="0">
                <a:solidFill>
                  <a:schemeClr val="tx1"/>
                </a:solidFill>
                <a:effectLst/>
                <a:latin typeface="+mn-lt"/>
                <a:ea typeface="+mn-ea"/>
                <a:cs typeface="+mn-cs"/>
              </a:rPr>
              <a:t> effect size had considerably different effects on Gaussian versus House-of-Cards models.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27</a:t>
            </a:fld>
            <a:endParaRPr lang="en-AU"/>
          </a:p>
        </p:txBody>
      </p:sp>
    </p:spTree>
    <p:extLst>
      <p:ext uri="{BB962C8B-B14F-4D97-AF65-F5344CB8AC3E}">
        <p14:creationId xmlns:p14="http://schemas.microsoft.com/office/powerpoint/2010/main" val="37092866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Under House-of-Cards, where mutation is weak and selection is strong, populations tend to be more robust to increases in mutational variance, whereas under Gaussian models, populations are more susceptible to increases, with distance to the optimum tracking the mutational input closely. Bear in mind only one model reached the adapted space in high variance Gaussian models,</a:t>
            </a:r>
            <a:r>
              <a:rPr lang="en-AU" sz="1200" kern="1200" baseline="0" dirty="0" smtClean="0">
                <a:solidFill>
                  <a:schemeClr val="tx1"/>
                </a:solidFill>
                <a:effectLst/>
                <a:latin typeface="+mn-lt"/>
                <a:ea typeface="+mn-ea"/>
                <a:cs typeface="+mn-cs"/>
              </a:rPr>
              <a:t> and only three in medium variance House-of-Cards models.</a:t>
            </a:r>
            <a:endParaRPr lang="en-AU" sz="1200" kern="1200" dirty="0" smtClean="0">
              <a:solidFill>
                <a:schemeClr val="tx1"/>
              </a:solidFill>
              <a:effectLst/>
              <a:latin typeface="+mn-lt"/>
              <a:ea typeface="+mn-ea"/>
              <a:cs typeface="+mn-cs"/>
            </a:endParaRP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28</a:t>
            </a:fld>
            <a:endParaRPr lang="en-AU"/>
          </a:p>
        </p:txBody>
      </p:sp>
    </p:spTree>
    <p:extLst>
      <p:ext uri="{BB962C8B-B14F-4D97-AF65-F5344CB8AC3E}">
        <p14:creationId xmlns:p14="http://schemas.microsoft.com/office/powerpoint/2010/main" val="41160471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Variance followed a similar pattern.</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29</a:t>
            </a:fld>
            <a:endParaRPr lang="en-AU"/>
          </a:p>
        </p:txBody>
      </p:sp>
    </p:spTree>
    <p:extLst>
      <p:ext uri="{BB962C8B-B14F-4D97-AF65-F5344CB8AC3E}">
        <p14:creationId xmlns:p14="http://schemas.microsoft.com/office/powerpoint/2010/main" val="9080663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One way to visualise this is via the movement of molecules with temperature – Gaussian models are hot, erratically moving around with increasing mutational variability, whereas House of Cards models are cold, responding to a lesser degree to mutational variability, since strong selection allows for deleterious mutations to be efficiently purged, without large numbers of new mutations coming in to swamp the population.</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30</a:t>
            </a:fld>
            <a:endParaRPr lang="en-AU"/>
          </a:p>
        </p:txBody>
      </p:sp>
    </p:spTree>
    <p:extLst>
      <p:ext uri="{BB962C8B-B14F-4D97-AF65-F5344CB8AC3E}">
        <p14:creationId xmlns:p14="http://schemas.microsoft.com/office/powerpoint/2010/main" val="3672120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This idea leads us to maladaptation, the pattern where populations maintain a stable phenotype some distance away from a phenotypic optimum. For example, here a population hovers around a phenotype described by two polygenic traits, with selection keeping it from drifting too far away, but new mutation, and genetic drift keeping the population from being precisely at the optimum.</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4</a:t>
            </a:fld>
            <a:endParaRPr lang="en-AU"/>
          </a:p>
        </p:txBody>
      </p:sp>
    </p:spTree>
    <p:extLst>
      <p:ext uri="{BB962C8B-B14F-4D97-AF65-F5344CB8AC3E}">
        <p14:creationId xmlns:p14="http://schemas.microsoft.com/office/powerpoint/2010/main" val="5687593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So now that I knew Gaussian</a:t>
            </a:r>
            <a:r>
              <a:rPr lang="en-AU" sz="1200" kern="1200" baseline="0" dirty="0" smtClean="0">
                <a:solidFill>
                  <a:schemeClr val="tx1"/>
                </a:solidFill>
                <a:effectLst/>
                <a:latin typeface="+mn-lt"/>
                <a:ea typeface="+mn-ea"/>
                <a:cs typeface="+mn-cs"/>
              </a:rPr>
              <a:t> models responded differently to increasing mutational variance than House-of-Cards models, I wanted to find what was mediating this difference. </a:t>
            </a:r>
            <a:r>
              <a:rPr lang="en-AU" sz="1200" kern="1200" dirty="0" smtClean="0">
                <a:solidFill>
                  <a:schemeClr val="tx1"/>
                </a:solidFill>
                <a:effectLst/>
                <a:latin typeface="+mn-lt"/>
                <a:ea typeface="+mn-ea"/>
                <a:cs typeface="+mn-cs"/>
              </a:rPr>
              <a:t>To test this I looked at the distributions of allelic effects underpinning each model.</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31</a:t>
            </a:fld>
            <a:endParaRPr lang="en-AU"/>
          </a:p>
        </p:txBody>
      </p:sp>
    </p:spTree>
    <p:extLst>
      <p:ext uri="{BB962C8B-B14F-4D97-AF65-F5344CB8AC3E}">
        <p14:creationId xmlns:p14="http://schemas.microsoft.com/office/powerpoint/2010/main" val="5915244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Here, I found distributions of allelic effects mirrored the impact of each model and mutational variance treatment on distance to the optimum. Once again, House-of-Cards mutations were more robust to change in allelic distributions than Gaussian models when increasing mutational variance.</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32</a:t>
            </a:fld>
            <a:endParaRPr lang="en-AU"/>
          </a:p>
        </p:txBody>
      </p:sp>
    </p:spTree>
    <p:extLst>
      <p:ext uri="{BB962C8B-B14F-4D97-AF65-F5344CB8AC3E}">
        <p14:creationId xmlns:p14="http://schemas.microsoft.com/office/powerpoint/2010/main" val="26281219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From this, we can say that House-of-Cards models deal</a:t>
            </a:r>
            <a:r>
              <a:rPr lang="en-AU" sz="1200" kern="1200" baseline="0" dirty="0" smtClean="0">
                <a:solidFill>
                  <a:schemeClr val="tx1"/>
                </a:solidFill>
                <a:effectLst/>
                <a:latin typeface="+mn-lt"/>
                <a:ea typeface="+mn-ea"/>
                <a:cs typeface="+mn-cs"/>
              </a:rPr>
              <a:t> with deleterious alleles differently to Gaussian models. </a:t>
            </a:r>
            <a:r>
              <a:rPr lang="en-AU" sz="1200" kern="1200" dirty="0" smtClean="0">
                <a:solidFill>
                  <a:schemeClr val="tx1"/>
                </a:solidFill>
                <a:effectLst/>
                <a:latin typeface="+mn-lt"/>
                <a:ea typeface="+mn-ea"/>
                <a:cs typeface="+mn-cs"/>
              </a:rPr>
              <a:t>The strong selection – low</a:t>
            </a:r>
            <a:r>
              <a:rPr lang="en-AU" sz="1200" kern="1200" baseline="0" dirty="0" smtClean="0">
                <a:solidFill>
                  <a:schemeClr val="tx1"/>
                </a:solidFill>
                <a:effectLst/>
                <a:latin typeface="+mn-lt"/>
                <a:ea typeface="+mn-ea"/>
                <a:cs typeface="+mn-cs"/>
              </a:rPr>
              <a:t> mutation combo </a:t>
            </a:r>
            <a:r>
              <a:rPr lang="en-AU" sz="1200" kern="1200" dirty="0" smtClean="0">
                <a:solidFill>
                  <a:schemeClr val="tx1"/>
                </a:solidFill>
                <a:effectLst/>
                <a:latin typeface="+mn-lt"/>
                <a:ea typeface="+mn-ea"/>
                <a:cs typeface="+mn-cs"/>
              </a:rPr>
              <a:t>leads to efficient removal of deleterious alleles that drag populations away from the optimum. Under Gaussian models, selection is less able to reign in these effects, so fluctuations away from the optimum are more likely as more and more mutations pile up.</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33</a:t>
            </a:fld>
            <a:endParaRPr lang="en-AU"/>
          </a:p>
        </p:txBody>
      </p:sp>
    </p:spTree>
    <p:extLst>
      <p:ext uri="{BB962C8B-B14F-4D97-AF65-F5344CB8AC3E}">
        <p14:creationId xmlns:p14="http://schemas.microsoft.com/office/powerpoint/2010/main" val="27734704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For example, here</a:t>
            </a:r>
            <a:r>
              <a:rPr lang="en-AU" sz="1200" kern="1200" baseline="0" dirty="0" smtClean="0">
                <a:solidFill>
                  <a:schemeClr val="tx1"/>
                </a:solidFill>
                <a:effectLst/>
                <a:latin typeface="+mn-lt"/>
                <a:ea typeface="+mn-ea"/>
                <a:cs typeface="+mn-cs"/>
              </a:rPr>
              <a:t> </a:t>
            </a:r>
            <a:r>
              <a:rPr lang="en-AU" sz="1200" kern="1200" baseline="0" dirty="0" err="1" smtClean="0">
                <a:solidFill>
                  <a:schemeClr val="tx1"/>
                </a:solidFill>
                <a:effectLst/>
                <a:latin typeface="+mn-lt"/>
                <a:ea typeface="+mn-ea"/>
                <a:cs typeface="+mn-cs"/>
              </a:rPr>
              <a:t>Xs</a:t>
            </a:r>
            <a:r>
              <a:rPr lang="en-AU" sz="1200" kern="1200" baseline="0" dirty="0" smtClean="0">
                <a:solidFill>
                  <a:schemeClr val="tx1"/>
                </a:solidFill>
                <a:effectLst/>
                <a:latin typeface="+mn-lt"/>
                <a:ea typeface="+mn-ea"/>
                <a:cs typeface="+mn-cs"/>
              </a:rPr>
              <a:t> represent populations, with the size of the X representing the mutational variance in that population. The ability to hover around the optimum closely, maintaining </a:t>
            </a:r>
            <a:r>
              <a:rPr lang="en-AU" sz="1200" kern="1200" baseline="0" dirty="0" err="1" smtClean="0">
                <a:solidFill>
                  <a:schemeClr val="tx1"/>
                </a:solidFill>
                <a:effectLst/>
                <a:latin typeface="+mn-lt"/>
                <a:ea typeface="+mn-ea"/>
                <a:cs typeface="+mn-cs"/>
              </a:rPr>
              <a:t>adaptedness</a:t>
            </a:r>
            <a:r>
              <a:rPr lang="en-AU" sz="1200" kern="1200" baseline="0" dirty="0" smtClean="0">
                <a:solidFill>
                  <a:schemeClr val="tx1"/>
                </a:solidFill>
                <a:effectLst/>
                <a:latin typeface="+mn-lt"/>
                <a:ea typeface="+mn-ea"/>
                <a:cs typeface="+mn-cs"/>
              </a:rPr>
              <a:t>, is greater even with high mutational variance in House-of-Cards models.</a:t>
            </a:r>
            <a:endParaRPr lang="en-AU" sz="1200" kern="1200" dirty="0" smtClean="0">
              <a:solidFill>
                <a:schemeClr val="tx1"/>
              </a:solidFill>
              <a:effectLst/>
              <a:latin typeface="+mn-lt"/>
              <a:ea typeface="+mn-ea"/>
              <a:cs typeface="+mn-cs"/>
            </a:endParaRP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34</a:t>
            </a:fld>
            <a:endParaRPr lang="en-AU"/>
          </a:p>
        </p:txBody>
      </p:sp>
    </p:spTree>
    <p:extLst>
      <p:ext uri="{BB962C8B-B14F-4D97-AF65-F5344CB8AC3E}">
        <p14:creationId xmlns:p14="http://schemas.microsoft.com/office/powerpoint/2010/main" val="38196589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Where does this matter though? These findings have implications for the environments under which different mutation-selection balances could flourish.</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35</a:t>
            </a:fld>
            <a:endParaRPr lang="en-AU"/>
          </a:p>
        </p:txBody>
      </p:sp>
    </p:spTree>
    <p:extLst>
      <p:ext uri="{BB962C8B-B14F-4D97-AF65-F5344CB8AC3E}">
        <p14:creationId xmlns:p14="http://schemas.microsoft.com/office/powerpoint/2010/main" val="16388972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In environments</a:t>
            </a:r>
            <a:r>
              <a:rPr lang="en-AU" sz="1200" kern="1200" baseline="0" dirty="0" smtClean="0">
                <a:solidFill>
                  <a:schemeClr val="tx1"/>
                </a:solidFill>
                <a:effectLst/>
                <a:latin typeface="+mn-lt"/>
                <a:ea typeface="+mn-ea"/>
                <a:cs typeface="+mn-cs"/>
              </a:rPr>
              <a:t> where spatial or temporal</a:t>
            </a:r>
            <a:r>
              <a:rPr lang="en-AU" sz="1200" kern="1200" dirty="0" smtClean="0">
                <a:solidFill>
                  <a:schemeClr val="tx1"/>
                </a:solidFill>
                <a:effectLst/>
                <a:latin typeface="+mn-lt"/>
                <a:ea typeface="+mn-ea"/>
                <a:cs typeface="+mn-cs"/>
              </a:rPr>
              <a:t> change is rare, House-of-Cards models should be favoured: the increased stability and favours stronger adherence to the optimum over time, and so in the trade-off between adaptability and </a:t>
            </a:r>
            <a:r>
              <a:rPr lang="en-AU" sz="1200" kern="1200" dirty="0" err="1" smtClean="0">
                <a:solidFill>
                  <a:schemeClr val="tx1"/>
                </a:solidFill>
                <a:effectLst/>
                <a:latin typeface="+mn-lt"/>
                <a:ea typeface="+mn-ea"/>
                <a:cs typeface="+mn-cs"/>
              </a:rPr>
              <a:t>adaptedness</a:t>
            </a:r>
            <a:r>
              <a:rPr lang="en-AU" sz="1200" kern="1200" dirty="0" smtClean="0">
                <a:solidFill>
                  <a:schemeClr val="tx1"/>
                </a:solidFill>
                <a:effectLst/>
                <a:latin typeface="+mn-lt"/>
                <a:ea typeface="+mn-ea"/>
                <a:cs typeface="+mn-cs"/>
              </a:rPr>
              <a:t>, </a:t>
            </a:r>
            <a:r>
              <a:rPr lang="en-AU" sz="1200" kern="1200" dirty="0" err="1" smtClean="0">
                <a:solidFill>
                  <a:schemeClr val="tx1"/>
                </a:solidFill>
                <a:effectLst/>
                <a:latin typeface="+mn-lt"/>
                <a:ea typeface="+mn-ea"/>
                <a:cs typeface="+mn-cs"/>
              </a:rPr>
              <a:t>adaptedness</a:t>
            </a:r>
            <a:r>
              <a:rPr lang="en-AU" sz="1200" kern="1200" dirty="0" smtClean="0">
                <a:solidFill>
                  <a:schemeClr val="tx1"/>
                </a:solidFill>
                <a:effectLst/>
                <a:latin typeface="+mn-lt"/>
                <a:ea typeface="+mn-ea"/>
                <a:cs typeface="+mn-cs"/>
              </a:rPr>
              <a:t> is favoured.</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36</a:t>
            </a:fld>
            <a:endParaRPr lang="en-AU"/>
          </a:p>
        </p:txBody>
      </p:sp>
    </p:spTree>
    <p:extLst>
      <p:ext uri="{BB962C8B-B14F-4D97-AF65-F5344CB8AC3E}">
        <p14:creationId xmlns:p14="http://schemas.microsoft.com/office/powerpoint/2010/main" val="351433603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In heterogeneous environments, Gaussian models should be favoured: increased mutation rates allow for a broader exploration of the phenotype space, and over time those explorations might become adaptive – as seen here, with</a:t>
            </a:r>
            <a:r>
              <a:rPr lang="en-AU" sz="1200" kern="1200" baseline="0" dirty="0" smtClean="0">
                <a:solidFill>
                  <a:schemeClr val="tx1"/>
                </a:solidFill>
                <a:effectLst/>
                <a:latin typeface="+mn-lt"/>
                <a:ea typeface="+mn-ea"/>
                <a:cs typeface="+mn-cs"/>
              </a:rPr>
              <a:t> the future optima, shown in orange, being closer to current levels of variation</a:t>
            </a:r>
            <a:r>
              <a:rPr lang="en-AU" sz="1200" kern="1200" dirty="0" smtClean="0">
                <a:solidFill>
                  <a:schemeClr val="tx1"/>
                </a:solidFill>
                <a:effectLst/>
                <a:latin typeface="+mn-lt"/>
                <a:ea typeface="+mn-ea"/>
                <a:cs typeface="+mn-cs"/>
              </a:rPr>
              <a:t>. In a spatial sense, this could also allow for adaptive radiations into spatially variable niches, depending on the heterogeneity of the environment. For example, plants with a highly mutable trait for preferred levels of sunlight might find that high mutation is preferred in an environment where canopy cover is patchy, whereas it could be detrimental in either densely or sparsely covered areas.</a:t>
            </a:r>
          </a:p>
        </p:txBody>
      </p:sp>
      <p:sp>
        <p:nvSpPr>
          <p:cNvPr id="4" name="Slide Number Placeholder 3"/>
          <p:cNvSpPr>
            <a:spLocks noGrp="1"/>
          </p:cNvSpPr>
          <p:nvPr>
            <p:ph type="sldNum" sz="quarter" idx="10"/>
          </p:nvPr>
        </p:nvSpPr>
        <p:spPr/>
        <p:txBody>
          <a:bodyPr/>
          <a:lstStyle/>
          <a:p>
            <a:fld id="{919F6B0B-6323-456F-A942-FCFD43E8C7B3}" type="slidenum">
              <a:rPr lang="en-AU" smtClean="0"/>
              <a:t>37</a:t>
            </a:fld>
            <a:endParaRPr lang="en-AU"/>
          </a:p>
        </p:txBody>
      </p:sp>
    </p:spTree>
    <p:extLst>
      <p:ext uri="{BB962C8B-B14F-4D97-AF65-F5344CB8AC3E}">
        <p14:creationId xmlns:p14="http://schemas.microsoft.com/office/powerpoint/2010/main" val="248565996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There’s a lot of potential for this methodology and clearly a lot more to understand in terms of how mutation-selection-drift</a:t>
            </a:r>
            <a:r>
              <a:rPr lang="en-AU" baseline="0" dirty="0" smtClean="0"/>
              <a:t> equilibria interact with genetic architecture to influence adaptation. Increased parameterisation of the models would help gain more insight in this regard: population size to assess the effects of drift, fitness differences among traits for more realistic insights into covariance structures and correlated selection, the number of loci contributing to the trait, and the positions of those loci along the chromosome to name a few. With enough refinement it should be possible to predict genetic architectures of natural populations by matching experimental data with a model in our hypercube sample.</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38</a:t>
            </a:fld>
            <a:endParaRPr lang="en-AU"/>
          </a:p>
        </p:txBody>
      </p:sp>
    </p:spTree>
    <p:extLst>
      <p:ext uri="{BB962C8B-B14F-4D97-AF65-F5344CB8AC3E}">
        <p14:creationId xmlns:p14="http://schemas.microsoft.com/office/powerpoint/2010/main" val="35602796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This behaviour seems common in nature: a 2007 literature review by Estes and Arnold found 64% of the studied populations were maladapted to some degree.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5</a:t>
            </a:fld>
            <a:endParaRPr lang="en-AU"/>
          </a:p>
        </p:txBody>
      </p:sp>
    </p:spTree>
    <p:extLst>
      <p:ext uri="{BB962C8B-B14F-4D97-AF65-F5344CB8AC3E}">
        <p14:creationId xmlns:p14="http://schemas.microsoft.com/office/powerpoint/2010/main" val="3761650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smtClean="0">
                <a:solidFill>
                  <a:schemeClr val="tx1"/>
                </a:solidFill>
                <a:effectLst/>
                <a:latin typeface="+mn-lt"/>
                <a:ea typeface="+mn-ea"/>
                <a:cs typeface="+mn-cs"/>
              </a:rPr>
              <a:t>Despite this, maladaptation is rarely studied. Over 4600 papers featuring the keyword ‘adaptation’ were published in Nature research journals in 2019. The keyword ‘maladaptation’ was mentioned in just 45.</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6</a:t>
            </a:fld>
            <a:endParaRPr lang="en-AU"/>
          </a:p>
        </p:txBody>
      </p:sp>
    </p:spTree>
    <p:extLst>
      <p:ext uri="{BB962C8B-B14F-4D97-AF65-F5344CB8AC3E}">
        <p14:creationId xmlns:p14="http://schemas.microsoft.com/office/powerpoint/2010/main" val="1128783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The prevalence of maladaptation in nature raises interesting questions into the essence of evolution: what does it take to be adapted? </a:t>
            </a:r>
          </a:p>
        </p:txBody>
      </p:sp>
      <p:sp>
        <p:nvSpPr>
          <p:cNvPr id="4" name="Slide Number Placeholder 3"/>
          <p:cNvSpPr>
            <a:spLocks noGrp="1"/>
          </p:cNvSpPr>
          <p:nvPr>
            <p:ph type="sldNum" sz="quarter" idx="10"/>
          </p:nvPr>
        </p:nvSpPr>
        <p:spPr/>
        <p:txBody>
          <a:bodyPr/>
          <a:lstStyle/>
          <a:p>
            <a:fld id="{919F6B0B-6323-456F-A942-FCFD43E8C7B3}" type="slidenum">
              <a:rPr lang="en-AU" smtClean="0"/>
              <a:t>7</a:t>
            </a:fld>
            <a:endParaRPr lang="en-AU"/>
          </a:p>
        </p:txBody>
      </p:sp>
    </p:spTree>
    <p:extLst>
      <p:ext uri="{BB962C8B-B14F-4D97-AF65-F5344CB8AC3E}">
        <p14:creationId xmlns:p14="http://schemas.microsoft.com/office/powerpoint/2010/main" val="3109467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Quantitative genetic models attempt to explain adaptation to phenotypic optima using stabilising selection on polygenic traits, where intermediate trait values lead to peak fitness. Here we see the ancestral population</a:t>
            </a:r>
            <a:r>
              <a:rPr lang="en-AU" sz="1200" kern="1200" baseline="0" dirty="0" smtClean="0">
                <a:solidFill>
                  <a:schemeClr val="tx1"/>
                </a:solidFill>
                <a:effectLst/>
                <a:latin typeface="+mn-lt"/>
                <a:ea typeface="+mn-ea"/>
                <a:cs typeface="+mn-cs"/>
              </a:rPr>
              <a:t> become less variable, narrowing its range of phenotypes.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8</a:t>
            </a:fld>
            <a:endParaRPr lang="en-AU"/>
          </a:p>
        </p:txBody>
      </p:sp>
    </p:spTree>
    <p:extLst>
      <p:ext uri="{BB962C8B-B14F-4D97-AF65-F5344CB8AC3E}">
        <p14:creationId xmlns:p14="http://schemas.microsoft.com/office/powerpoint/2010/main" val="758378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Driving adaptation by stabilising</a:t>
            </a:r>
            <a:r>
              <a:rPr lang="en-AU" sz="1200" kern="1200" baseline="0" dirty="0" smtClean="0">
                <a:solidFill>
                  <a:schemeClr val="tx1"/>
                </a:solidFill>
                <a:effectLst/>
                <a:latin typeface="+mn-lt"/>
                <a:ea typeface="+mn-ea"/>
                <a:cs typeface="+mn-cs"/>
              </a:rPr>
              <a:t> selection is </a:t>
            </a:r>
            <a:r>
              <a:rPr lang="en-AU" sz="1200" kern="1200" dirty="0" smtClean="0">
                <a:solidFill>
                  <a:schemeClr val="tx1"/>
                </a:solidFill>
                <a:effectLst/>
                <a:latin typeface="+mn-lt"/>
                <a:ea typeface="+mn-ea"/>
                <a:cs typeface="+mn-cs"/>
              </a:rPr>
              <a:t>additive genetic variance or V</a:t>
            </a:r>
            <a:r>
              <a:rPr lang="en-AU" sz="1200" kern="1200" baseline="-25000" dirty="0" smtClean="0">
                <a:solidFill>
                  <a:schemeClr val="tx1"/>
                </a:solidFill>
                <a:effectLst/>
                <a:latin typeface="+mn-lt"/>
                <a:ea typeface="+mn-ea"/>
                <a:cs typeface="+mn-cs"/>
              </a:rPr>
              <a:t>A</a:t>
            </a:r>
            <a:r>
              <a:rPr lang="en-AU" sz="1200" kern="1200" dirty="0" smtClean="0">
                <a:solidFill>
                  <a:schemeClr val="tx1"/>
                </a:solidFill>
                <a:effectLst/>
                <a:latin typeface="+mn-lt"/>
                <a:ea typeface="+mn-ea"/>
                <a:cs typeface="+mn-cs"/>
              </a:rPr>
              <a:t>. Theory predicts that increased V</a:t>
            </a:r>
            <a:r>
              <a:rPr lang="en-AU" sz="1200" kern="1200" baseline="-25000" dirty="0" smtClean="0">
                <a:solidFill>
                  <a:schemeClr val="tx1"/>
                </a:solidFill>
                <a:effectLst/>
                <a:latin typeface="+mn-lt"/>
                <a:ea typeface="+mn-ea"/>
                <a:cs typeface="+mn-cs"/>
              </a:rPr>
              <a:t>A</a:t>
            </a:r>
            <a:r>
              <a:rPr lang="en-AU" sz="1200" kern="1200" dirty="0" smtClean="0">
                <a:solidFill>
                  <a:schemeClr val="tx1"/>
                </a:solidFill>
                <a:effectLst/>
                <a:latin typeface="+mn-lt"/>
                <a:ea typeface="+mn-ea"/>
                <a:cs typeface="+mn-cs"/>
              </a:rPr>
              <a:t> allows for more rapid responses to selection, because the larger the range of phenotypes in the population, the higher the chance of one of them become adaptive after an event spurs on a selective pressure.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9</a:t>
            </a:fld>
            <a:endParaRPr lang="en-AU"/>
          </a:p>
        </p:txBody>
      </p:sp>
    </p:spTree>
    <p:extLst>
      <p:ext uri="{BB962C8B-B14F-4D97-AF65-F5344CB8AC3E}">
        <p14:creationId xmlns:p14="http://schemas.microsoft.com/office/powerpoint/2010/main" val="37832485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smtClean="0">
                <a:solidFill>
                  <a:schemeClr val="tx1"/>
                </a:solidFill>
                <a:effectLst/>
                <a:latin typeface="+mn-lt"/>
                <a:ea typeface="+mn-ea"/>
                <a:cs typeface="+mn-cs"/>
              </a:rPr>
              <a:t>During adaptation, V</a:t>
            </a:r>
            <a:r>
              <a:rPr lang="en-AU" sz="1200" kern="1200" baseline="-25000" dirty="0" smtClean="0">
                <a:solidFill>
                  <a:schemeClr val="tx1"/>
                </a:solidFill>
                <a:effectLst/>
                <a:latin typeface="+mn-lt"/>
                <a:ea typeface="+mn-ea"/>
                <a:cs typeface="+mn-cs"/>
              </a:rPr>
              <a:t>A</a:t>
            </a:r>
            <a:r>
              <a:rPr lang="en-AU" sz="1200" kern="1200" dirty="0" smtClean="0">
                <a:solidFill>
                  <a:schemeClr val="tx1"/>
                </a:solidFill>
                <a:effectLst/>
                <a:latin typeface="+mn-lt"/>
                <a:ea typeface="+mn-ea"/>
                <a:cs typeface="+mn-cs"/>
              </a:rPr>
              <a:t> is expected to decline, as populations become more similar as more and more individuals reach the optimum phenotype.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10</a:t>
            </a:fld>
            <a:endParaRPr lang="en-AU"/>
          </a:p>
        </p:txBody>
      </p:sp>
    </p:spTree>
    <p:extLst>
      <p:ext uri="{BB962C8B-B14F-4D97-AF65-F5344CB8AC3E}">
        <p14:creationId xmlns:p14="http://schemas.microsoft.com/office/powerpoint/2010/main" val="712287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17/11/2020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344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17/11/2020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3258005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17/11/2020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3077441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17/11/2020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915116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C6F95A0-2CAD-4E01-AC0E-A1DCC0F7B48B}" type="datetimeFigureOut">
              <a:rPr lang="en-AU" smtClean="0"/>
              <a:t>17/11/2020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266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C6F95A0-2CAD-4E01-AC0E-A1DCC0F7B48B}" type="datetimeFigureOut">
              <a:rPr lang="en-AU" smtClean="0"/>
              <a:t>17/11/2020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364106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3C6F95A0-2CAD-4E01-AC0E-A1DCC0F7B48B}" type="datetimeFigureOut">
              <a:rPr lang="en-AU" smtClean="0"/>
              <a:t>17/11/2020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4272264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C6F95A0-2CAD-4E01-AC0E-A1DCC0F7B48B}" type="datetimeFigureOut">
              <a:rPr lang="en-AU" smtClean="0"/>
              <a:t>17/11/2020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1149271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C6F95A0-2CAD-4E01-AC0E-A1DCC0F7B48B}" type="datetimeFigureOut">
              <a:rPr lang="en-AU" smtClean="0"/>
              <a:t>17/11/2020</a:t>
            </a:fld>
            <a:endParaRPr lang="en-AU"/>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AU"/>
          </a:p>
        </p:txBody>
      </p:sp>
      <p:sp>
        <p:nvSpPr>
          <p:cNvPr id="9" name="Slide Number Placeholder 8"/>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729828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C6F95A0-2CAD-4E01-AC0E-A1DCC0F7B48B}" type="datetimeFigureOut">
              <a:rPr lang="en-AU" smtClean="0"/>
              <a:t>17/11/2020</a:t>
            </a:fld>
            <a:endParaRPr lang="en-AU"/>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AU"/>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B2B558C-7B4B-472C-AE33-957F37D1C8B7}" type="slidenum">
              <a:rPr lang="en-AU" smtClean="0"/>
              <a:t>‹#›</a:t>
            </a:fld>
            <a:endParaRPr lang="en-AU"/>
          </a:p>
        </p:txBody>
      </p:sp>
    </p:spTree>
    <p:extLst>
      <p:ext uri="{BB962C8B-B14F-4D97-AF65-F5344CB8AC3E}">
        <p14:creationId xmlns:p14="http://schemas.microsoft.com/office/powerpoint/2010/main" val="29174866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C6F95A0-2CAD-4E01-AC0E-A1DCC0F7B48B}" type="datetimeFigureOut">
              <a:rPr lang="en-AU" smtClean="0"/>
              <a:t>17/11/2020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17958357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C6F95A0-2CAD-4E01-AC0E-A1DCC0F7B48B}" type="datetimeFigureOut">
              <a:rPr lang="en-AU" smtClean="0"/>
              <a:t>17/11/2020</a:t>
            </a:fld>
            <a:endParaRPr lang="en-AU"/>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AU"/>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B2B558C-7B4B-472C-AE33-957F37D1C8B7}" type="slidenum">
              <a:rPr lang="en-AU" smtClean="0"/>
              <a:t>‹#›</a:t>
            </a:fld>
            <a:endParaRPr lang="en-AU"/>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37293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hyperlink" Target="https://commons.wikimedia.org/wiki/File:Selectiontypes-n0_images_(vector).svg" TargetMode="External"/><Relationship Id="rId2" Type="http://schemas.openxmlformats.org/officeDocument/2006/relationships/hyperlink" Target="https://commons.wikimedia.org/wiki/File:Charles_Darwin_by_G._Richmond.jp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AU" dirty="0" smtClean="0">
                <a:solidFill>
                  <a:schemeClr val="tx1">
                    <a:lumMod val="65000"/>
                    <a:lumOff val="35000"/>
                  </a:schemeClr>
                </a:solidFill>
              </a:rPr>
              <a:t>High mutational variance creates maladaptation around a phenotypic optimum</a:t>
            </a:r>
            <a:endParaRPr lang="en-AU" dirty="0">
              <a:solidFill>
                <a:schemeClr val="tx1">
                  <a:lumMod val="65000"/>
                  <a:lumOff val="35000"/>
                </a:schemeClr>
              </a:solidFill>
            </a:endParaRPr>
          </a:p>
        </p:txBody>
      </p:sp>
      <p:sp>
        <p:nvSpPr>
          <p:cNvPr id="3" name="Subtitle 2"/>
          <p:cNvSpPr>
            <a:spLocks noGrp="1"/>
          </p:cNvSpPr>
          <p:nvPr>
            <p:ph type="subTitle" idx="1"/>
          </p:nvPr>
        </p:nvSpPr>
        <p:spPr/>
        <p:txBody>
          <a:bodyPr/>
          <a:lstStyle/>
          <a:p>
            <a:r>
              <a:rPr lang="en-AU" dirty="0" smtClean="0"/>
              <a:t>Nick O’Brien</a:t>
            </a:r>
            <a:endParaRPr lang="en-AU" dirty="0"/>
          </a:p>
        </p:txBody>
      </p:sp>
    </p:spTree>
    <p:extLst>
      <p:ext uri="{BB962C8B-B14F-4D97-AF65-F5344CB8AC3E}">
        <p14:creationId xmlns:p14="http://schemas.microsoft.com/office/powerpoint/2010/main" val="8855380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27241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flipH="1">
            <a:off x="27051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2819400" y="1841500"/>
            <a:ext cx="4533900" cy="3314700"/>
          </a:xfrm>
          <a:custGeom>
            <a:avLst/>
            <a:gdLst>
              <a:gd name="connsiteX0" fmla="*/ 0 w 4533900"/>
              <a:gd name="connsiteY0" fmla="*/ 3314700 h 3314700"/>
              <a:gd name="connsiteX1" fmla="*/ 1714500 w 4533900"/>
              <a:gd name="connsiteY1" fmla="*/ 495300 h 3314700"/>
              <a:gd name="connsiteX2" fmla="*/ 4533900 w 4533900"/>
              <a:gd name="connsiteY2" fmla="*/ 0 h 3314700"/>
            </a:gdLst>
            <a:ahLst/>
            <a:cxnLst>
              <a:cxn ang="0">
                <a:pos x="connsiteX0" y="connsiteY0"/>
              </a:cxn>
              <a:cxn ang="0">
                <a:pos x="connsiteX1" y="connsiteY1"/>
              </a:cxn>
              <a:cxn ang="0">
                <a:pos x="connsiteX2" y="connsiteY2"/>
              </a:cxn>
            </a:cxnLst>
            <a:rect l="l" t="t" r="r" b="b"/>
            <a:pathLst>
              <a:path w="4533900" h="3314700">
                <a:moveTo>
                  <a:pt x="0" y="3314700"/>
                </a:moveTo>
                <a:cubicBezTo>
                  <a:pt x="479425" y="2181225"/>
                  <a:pt x="958850" y="1047750"/>
                  <a:pt x="1714500" y="495300"/>
                </a:cubicBezTo>
                <a:cubicBezTo>
                  <a:pt x="2470150" y="-57150"/>
                  <a:pt x="3845983" y="8467"/>
                  <a:pt x="4533900" y="0"/>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Freeform 17"/>
          <p:cNvSpPr/>
          <p:nvPr/>
        </p:nvSpPr>
        <p:spPr>
          <a:xfrm flipV="1">
            <a:off x="2819400" y="1841500"/>
            <a:ext cx="4533900" cy="3314700"/>
          </a:xfrm>
          <a:custGeom>
            <a:avLst/>
            <a:gdLst>
              <a:gd name="connsiteX0" fmla="*/ 0 w 4533900"/>
              <a:gd name="connsiteY0" fmla="*/ 3314700 h 3314700"/>
              <a:gd name="connsiteX1" fmla="*/ 1714500 w 4533900"/>
              <a:gd name="connsiteY1" fmla="*/ 495300 h 3314700"/>
              <a:gd name="connsiteX2" fmla="*/ 4533900 w 4533900"/>
              <a:gd name="connsiteY2" fmla="*/ 0 h 3314700"/>
            </a:gdLst>
            <a:ahLst/>
            <a:cxnLst>
              <a:cxn ang="0">
                <a:pos x="connsiteX0" y="connsiteY0"/>
              </a:cxn>
              <a:cxn ang="0">
                <a:pos x="connsiteX1" y="connsiteY1"/>
              </a:cxn>
              <a:cxn ang="0">
                <a:pos x="connsiteX2" y="connsiteY2"/>
              </a:cxn>
            </a:cxnLst>
            <a:rect l="l" t="t" r="r" b="b"/>
            <a:pathLst>
              <a:path w="4533900" h="3314700">
                <a:moveTo>
                  <a:pt x="0" y="3314700"/>
                </a:moveTo>
                <a:cubicBezTo>
                  <a:pt x="479425" y="2181225"/>
                  <a:pt x="958850" y="1047750"/>
                  <a:pt x="1714500" y="495300"/>
                </a:cubicBezTo>
                <a:cubicBezTo>
                  <a:pt x="2470150" y="-57150"/>
                  <a:pt x="3845983" y="8467"/>
                  <a:pt x="4533900" y="0"/>
                </a:cubicBezTo>
              </a:path>
            </a:pathLst>
          </a:cu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TextBox 19"/>
          <p:cNvSpPr txBox="1"/>
          <p:nvPr/>
        </p:nvSpPr>
        <p:spPr>
          <a:xfrm>
            <a:off x="7448549" y="1579890"/>
            <a:ext cx="2654300" cy="523220"/>
          </a:xfrm>
          <a:prstGeom prst="rect">
            <a:avLst/>
          </a:prstGeom>
          <a:noFill/>
        </p:spPr>
        <p:txBody>
          <a:bodyPr wrap="square" rtlCol="0">
            <a:spAutoFit/>
          </a:bodyPr>
          <a:lstStyle/>
          <a:p>
            <a:r>
              <a:rPr lang="en-AU" sz="2800" dirty="0" smtClean="0">
                <a:solidFill>
                  <a:srgbClr val="92D050"/>
                </a:solidFill>
              </a:rPr>
              <a:t>Mean fitness</a:t>
            </a:r>
            <a:endParaRPr lang="en-AU" dirty="0">
              <a:solidFill>
                <a:srgbClr val="92D050"/>
              </a:solidFill>
            </a:endParaRPr>
          </a:p>
        </p:txBody>
      </p:sp>
      <p:sp>
        <p:nvSpPr>
          <p:cNvPr id="21" name="TextBox 20"/>
          <p:cNvSpPr txBox="1"/>
          <p:nvPr/>
        </p:nvSpPr>
        <p:spPr>
          <a:xfrm>
            <a:off x="7448549" y="4769570"/>
            <a:ext cx="2654300" cy="523220"/>
          </a:xfrm>
          <a:prstGeom prst="rect">
            <a:avLst/>
          </a:prstGeom>
          <a:noFill/>
        </p:spPr>
        <p:txBody>
          <a:bodyPr wrap="square" rtlCol="0">
            <a:spAutoFit/>
          </a:bodyPr>
          <a:lstStyle/>
          <a:p>
            <a:r>
              <a:rPr lang="en-AU" sz="2800" dirty="0" smtClean="0">
                <a:solidFill>
                  <a:schemeClr val="accent1"/>
                </a:solidFill>
              </a:rPr>
              <a:t>Genetic Variance</a:t>
            </a:r>
            <a:endParaRPr lang="en-AU" dirty="0">
              <a:solidFill>
                <a:schemeClr val="accent1"/>
              </a:solidFill>
            </a:endParaRPr>
          </a:p>
        </p:txBody>
      </p:sp>
      <p:sp>
        <p:nvSpPr>
          <p:cNvPr id="22" name="TextBox 21"/>
          <p:cNvSpPr txBox="1"/>
          <p:nvPr/>
        </p:nvSpPr>
        <p:spPr>
          <a:xfrm>
            <a:off x="4343400" y="5446679"/>
            <a:ext cx="1549400" cy="523220"/>
          </a:xfrm>
          <a:prstGeom prst="rect">
            <a:avLst/>
          </a:prstGeom>
          <a:noFill/>
        </p:spPr>
        <p:txBody>
          <a:bodyPr wrap="square" rtlCol="0">
            <a:spAutoFit/>
          </a:bodyPr>
          <a:lstStyle/>
          <a:p>
            <a:pPr algn="ctr"/>
            <a:r>
              <a:rPr lang="en-AU" sz="2800" dirty="0"/>
              <a:t>T</a:t>
            </a:r>
            <a:r>
              <a:rPr lang="en-AU" sz="2800" dirty="0" smtClean="0"/>
              <a:t>ime</a:t>
            </a:r>
            <a:endParaRPr lang="en-AU" sz="2800" dirty="0"/>
          </a:p>
        </p:txBody>
      </p:sp>
    </p:spTree>
    <p:extLst>
      <p:ext uri="{BB962C8B-B14F-4D97-AF65-F5344CB8AC3E}">
        <p14:creationId xmlns:p14="http://schemas.microsoft.com/office/powerpoint/2010/main" val="159534700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677174" y="1387797"/>
            <a:ext cx="5017443" cy="3477875"/>
          </a:xfrm>
          <a:prstGeom prst="rect">
            <a:avLst/>
          </a:prstGeom>
          <a:noFill/>
        </p:spPr>
        <p:txBody>
          <a:bodyPr wrap="square" rtlCol="0">
            <a:spAutoFit/>
          </a:bodyPr>
          <a:lstStyle/>
          <a:p>
            <a:pPr algn="ctr"/>
            <a:r>
              <a:rPr lang="en-AU" sz="4400" dirty="0" smtClean="0">
                <a:solidFill>
                  <a:schemeClr val="tx1">
                    <a:lumMod val="65000"/>
                    <a:lumOff val="35000"/>
                  </a:schemeClr>
                </a:solidFill>
              </a:rPr>
              <a:t>High V</a:t>
            </a:r>
            <a:r>
              <a:rPr lang="en-AU" sz="4400" baseline="-25000" dirty="0" smtClean="0">
                <a:solidFill>
                  <a:schemeClr val="tx1">
                    <a:lumMod val="65000"/>
                    <a:lumOff val="35000"/>
                  </a:schemeClr>
                </a:solidFill>
              </a:rPr>
              <a:t>A</a:t>
            </a:r>
            <a:r>
              <a:rPr lang="en-AU" sz="4400" dirty="0" smtClean="0">
                <a:solidFill>
                  <a:schemeClr val="tx1">
                    <a:lumMod val="65000"/>
                    <a:lumOff val="35000"/>
                  </a:schemeClr>
                </a:solidFill>
              </a:rPr>
              <a:t> needed to </a:t>
            </a:r>
            <a:r>
              <a:rPr lang="en-AU" sz="4400" b="1" dirty="0" smtClean="0">
                <a:solidFill>
                  <a:schemeClr val="accent1"/>
                </a:solidFill>
              </a:rPr>
              <a:t>adapt</a:t>
            </a:r>
            <a:r>
              <a:rPr lang="en-AU" sz="4400" dirty="0" smtClean="0">
                <a:solidFill>
                  <a:schemeClr val="tx1">
                    <a:lumMod val="65000"/>
                    <a:lumOff val="35000"/>
                  </a:schemeClr>
                </a:solidFill>
              </a:rPr>
              <a:t>.</a:t>
            </a:r>
          </a:p>
          <a:p>
            <a:pPr algn="ctr"/>
            <a:endParaRPr lang="en-AU" sz="4400" dirty="0">
              <a:solidFill>
                <a:schemeClr val="tx1">
                  <a:lumMod val="65000"/>
                  <a:lumOff val="35000"/>
                </a:schemeClr>
              </a:solidFill>
            </a:endParaRPr>
          </a:p>
          <a:p>
            <a:pPr algn="ctr"/>
            <a:r>
              <a:rPr lang="en-AU" sz="4400" dirty="0" smtClean="0">
                <a:solidFill>
                  <a:schemeClr val="tx1">
                    <a:lumMod val="65000"/>
                    <a:lumOff val="35000"/>
                  </a:schemeClr>
                </a:solidFill>
              </a:rPr>
              <a:t>Low V</a:t>
            </a:r>
            <a:r>
              <a:rPr lang="en-AU" sz="4400" baseline="-25000" dirty="0" smtClean="0">
                <a:solidFill>
                  <a:schemeClr val="tx1">
                    <a:lumMod val="65000"/>
                    <a:lumOff val="35000"/>
                  </a:schemeClr>
                </a:solidFill>
              </a:rPr>
              <a:t>A</a:t>
            </a:r>
            <a:r>
              <a:rPr lang="en-AU" sz="4400" dirty="0" smtClean="0">
                <a:solidFill>
                  <a:schemeClr val="tx1">
                    <a:lumMod val="65000"/>
                    <a:lumOff val="35000"/>
                  </a:schemeClr>
                </a:solidFill>
              </a:rPr>
              <a:t> needed to </a:t>
            </a:r>
            <a:r>
              <a:rPr lang="en-AU" sz="4400" b="1" dirty="0" smtClean="0">
                <a:solidFill>
                  <a:schemeClr val="bg2">
                    <a:lumMod val="90000"/>
                  </a:schemeClr>
                </a:solidFill>
              </a:rPr>
              <a:t>remain adapted</a:t>
            </a:r>
            <a:r>
              <a:rPr lang="en-AU" sz="4400" dirty="0" smtClean="0">
                <a:solidFill>
                  <a:schemeClr val="tx1">
                    <a:lumMod val="65000"/>
                    <a:lumOff val="35000"/>
                  </a:schemeClr>
                </a:solidFill>
              </a:rPr>
              <a:t>.</a:t>
            </a:r>
            <a:endParaRPr lang="en-AU" sz="4400" dirty="0">
              <a:solidFill>
                <a:schemeClr val="tx1">
                  <a:lumMod val="65000"/>
                  <a:lumOff val="35000"/>
                </a:schemeClr>
              </a:solidFill>
            </a:endParaRPr>
          </a:p>
        </p:txBody>
      </p:sp>
      <p:sp>
        <p:nvSpPr>
          <p:cNvPr id="3" name="Circle">
            <a:extLst>
              <a:ext uri="{FF2B5EF4-FFF2-40B4-BE49-F238E27FC236}">
                <a16:creationId xmlns:a16="http://schemas.microsoft.com/office/drawing/2014/main" xmlns=""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4" name="Circle">
            <a:extLst>
              <a:ext uri="{FF2B5EF4-FFF2-40B4-BE49-F238E27FC236}">
                <a16:creationId xmlns:a16="http://schemas.microsoft.com/office/drawing/2014/main" xmlns=""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5" name="Circle">
            <a:extLst>
              <a:ext uri="{FF2B5EF4-FFF2-40B4-BE49-F238E27FC236}">
                <a16:creationId xmlns:a16="http://schemas.microsoft.com/office/drawing/2014/main" xmlns=""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Rectangle">
            <a:extLst>
              <a:ext uri="{FF2B5EF4-FFF2-40B4-BE49-F238E27FC236}">
                <a16:creationId xmlns:a16="http://schemas.microsoft.com/office/drawing/2014/main" xmlns=""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xmlns=""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8" name="Circle">
            <a:extLst>
              <a:ext uri="{FF2B5EF4-FFF2-40B4-BE49-F238E27FC236}">
                <a16:creationId xmlns:a16="http://schemas.microsoft.com/office/drawing/2014/main" xmlns=""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9" name="Circle">
            <a:extLst>
              <a:ext uri="{FF2B5EF4-FFF2-40B4-BE49-F238E27FC236}">
                <a16:creationId xmlns:a16="http://schemas.microsoft.com/office/drawing/2014/main" xmlns=""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0" name="Freeform 9"/>
          <p:cNvSpPr/>
          <p:nvPr/>
        </p:nvSpPr>
        <p:spPr>
          <a:xfrm rot="769733">
            <a:off x="3643299" y="1904218"/>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chemeClr val="bg2">
                <a:lumMod val="90000"/>
              </a:schemeClr>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p:cNvSpPr txBox="1"/>
          <p:nvPr/>
        </p:nvSpPr>
        <p:spPr>
          <a:xfrm>
            <a:off x="3065462" y="5698378"/>
            <a:ext cx="1719003" cy="769441"/>
          </a:xfrm>
          <a:prstGeom prst="rect">
            <a:avLst/>
          </a:prstGeom>
          <a:noFill/>
        </p:spPr>
        <p:txBody>
          <a:bodyPr wrap="square" rtlCol="0">
            <a:spAutoFit/>
          </a:bodyPr>
          <a:lstStyle/>
          <a:p>
            <a:pPr algn="ctr"/>
            <a:r>
              <a:rPr lang="en-AU" sz="4400" dirty="0" smtClean="0">
                <a:solidFill>
                  <a:schemeClr val="tx1">
                    <a:lumMod val="65000"/>
                    <a:lumOff val="35000"/>
                  </a:schemeClr>
                </a:solidFill>
              </a:rPr>
              <a:t>Trait 1</a:t>
            </a:r>
            <a:endParaRPr lang="en-AU" sz="4400" dirty="0">
              <a:solidFill>
                <a:schemeClr val="tx1">
                  <a:lumMod val="65000"/>
                  <a:lumOff val="35000"/>
                </a:schemeClr>
              </a:solidFill>
            </a:endParaRPr>
          </a:p>
        </p:txBody>
      </p:sp>
      <p:sp>
        <p:nvSpPr>
          <p:cNvPr id="12" name="TextBox 11"/>
          <p:cNvSpPr txBox="1"/>
          <p:nvPr/>
        </p:nvSpPr>
        <p:spPr>
          <a:xfrm rot="16200000">
            <a:off x="-80833" y="2653496"/>
            <a:ext cx="1719003" cy="769441"/>
          </a:xfrm>
          <a:prstGeom prst="rect">
            <a:avLst/>
          </a:prstGeom>
          <a:noFill/>
        </p:spPr>
        <p:txBody>
          <a:bodyPr wrap="square" rtlCol="0">
            <a:spAutoFit/>
          </a:bodyPr>
          <a:lstStyle/>
          <a:p>
            <a:pPr algn="ctr"/>
            <a:r>
              <a:rPr lang="en-AU" sz="4400" dirty="0" smtClean="0">
                <a:solidFill>
                  <a:schemeClr val="tx1">
                    <a:lumMod val="65000"/>
                    <a:lumOff val="35000"/>
                  </a:schemeClr>
                </a:solidFill>
              </a:rPr>
              <a:t>Trait 2</a:t>
            </a:r>
            <a:endParaRPr lang="en-AU" sz="4400" dirty="0">
              <a:solidFill>
                <a:schemeClr val="tx1">
                  <a:lumMod val="65000"/>
                  <a:lumOff val="35000"/>
                </a:schemeClr>
              </a:solidFill>
            </a:endParaRPr>
          </a:p>
        </p:txBody>
      </p:sp>
      <p:cxnSp>
        <p:nvCxnSpPr>
          <p:cNvPr id="14" name="Straight Arrow Connector 13"/>
          <p:cNvCxnSpPr/>
          <p:nvPr/>
        </p:nvCxnSpPr>
        <p:spPr>
          <a:xfrm flipV="1">
            <a:off x="3133240" y="2832614"/>
            <a:ext cx="1825936" cy="7045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rot="20386799">
            <a:off x="3010030" y="3440670"/>
            <a:ext cx="202435" cy="20243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5302280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09090" y="1913232"/>
            <a:ext cx="5017443" cy="2123658"/>
          </a:xfrm>
          <a:prstGeom prst="rect">
            <a:avLst/>
          </a:prstGeom>
          <a:noFill/>
        </p:spPr>
        <p:txBody>
          <a:bodyPr wrap="square" rtlCol="0">
            <a:spAutoFit/>
          </a:bodyPr>
          <a:lstStyle/>
          <a:p>
            <a:pPr algn="ctr"/>
            <a:r>
              <a:rPr lang="en-AU" sz="4400" b="1" dirty="0" smtClean="0">
                <a:solidFill>
                  <a:schemeClr val="accent1"/>
                </a:solidFill>
              </a:rPr>
              <a:t>Adaptability</a:t>
            </a:r>
            <a:r>
              <a:rPr lang="en-AU" sz="4400" dirty="0" smtClean="0">
                <a:solidFill>
                  <a:schemeClr val="accent1"/>
                </a:solidFill>
              </a:rPr>
              <a:t>.</a:t>
            </a:r>
          </a:p>
          <a:p>
            <a:pPr algn="ctr"/>
            <a:endParaRPr lang="en-AU" sz="4400" dirty="0">
              <a:solidFill>
                <a:schemeClr val="tx1">
                  <a:lumMod val="65000"/>
                  <a:lumOff val="35000"/>
                </a:schemeClr>
              </a:solidFill>
            </a:endParaRPr>
          </a:p>
          <a:p>
            <a:pPr algn="ctr"/>
            <a:r>
              <a:rPr lang="en-AU" sz="4400" b="1" dirty="0" err="1" smtClean="0">
                <a:solidFill>
                  <a:schemeClr val="bg2">
                    <a:lumMod val="90000"/>
                  </a:schemeClr>
                </a:solidFill>
              </a:rPr>
              <a:t>Adaptedness</a:t>
            </a:r>
            <a:r>
              <a:rPr lang="en-AU" sz="4400" dirty="0" smtClean="0">
                <a:solidFill>
                  <a:schemeClr val="bg2">
                    <a:lumMod val="90000"/>
                  </a:schemeClr>
                </a:solidFill>
              </a:rPr>
              <a:t>.</a:t>
            </a:r>
            <a:endParaRPr lang="en-AU" sz="4400" dirty="0">
              <a:solidFill>
                <a:schemeClr val="bg2">
                  <a:lumMod val="90000"/>
                </a:schemeClr>
              </a:solidFill>
            </a:endParaRPr>
          </a:p>
        </p:txBody>
      </p:sp>
      <p:sp>
        <p:nvSpPr>
          <p:cNvPr id="3" name="Circle">
            <a:extLst>
              <a:ext uri="{FF2B5EF4-FFF2-40B4-BE49-F238E27FC236}">
                <a16:creationId xmlns:a16="http://schemas.microsoft.com/office/drawing/2014/main" xmlns=""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4" name="Circle">
            <a:extLst>
              <a:ext uri="{FF2B5EF4-FFF2-40B4-BE49-F238E27FC236}">
                <a16:creationId xmlns:a16="http://schemas.microsoft.com/office/drawing/2014/main" xmlns=""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5" name="Circle">
            <a:extLst>
              <a:ext uri="{FF2B5EF4-FFF2-40B4-BE49-F238E27FC236}">
                <a16:creationId xmlns:a16="http://schemas.microsoft.com/office/drawing/2014/main" xmlns=""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Rectangle">
            <a:extLst>
              <a:ext uri="{FF2B5EF4-FFF2-40B4-BE49-F238E27FC236}">
                <a16:creationId xmlns:a16="http://schemas.microsoft.com/office/drawing/2014/main" xmlns=""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xmlns=""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8" name="Circle">
            <a:extLst>
              <a:ext uri="{FF2B5EF4-FFF2-40B4-BE49-F238E27FC236}">
                <a16:creationId xmlns:a16="http://schemas.microsoft.com/office/drawing/2014/main" xmlns=""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9" name="Circle">
            <a:extLst>
              <a:ext uri="{FF2B5EF4-FFF2-40B4-BE49-F238E27FC236}">
                <a16:creationId xmlns:a16="http://schemas.microsoft.com/office/drawing/2014/main" xmlns=""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0" name="Freeform 9"/>
          <p:cNvSpPr/>
          <p:nvPr/>
        </p:nvSpPr>
        <p:spPr>
          <a:xfrm rot="769733">
            <a:off x="3643299" y="1904218"/>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chemeClr val="bg2">
                <a:lumMod val="90000"/>
              </a:schemeClr>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p:cNvSpPr txBox="1"/>
          <p:nvPr/>
        </p:nvSpPr>
        <p:spPr>
          <a:xfrm>
            <a:off x="3065462" y="5698378"/>
            <a:ext cx="1719003" cy="769441"/>
          </a:xfrm>
          <a:prstGeom prst="rect">
            <a:avLst/>
          </a:prstGeom>
          <a:noFill/>
        </p:spPr>
        <p:txBody>
          <a:bodyPr wrap="square" rtlCol="0">
            <a:spAutoFit/>
          </a:bodyPr>
          <a:lstStyle/>
          <a:p>
            <a:pPr algn="ctr"/>
            <a:r>
              <a:rPr lang="en-AU" sz="4400" dirty="0" smtClean="0">
                <a:solidFill>
                  <a:schemeClr val="tx1">
                    <a:lumMod val="65000"/>
                    <a:lumOff val="35000"/>
                  </a:schemeClr>
                </a:solidFill>
              </a:rPr>
              <a:t>Trait 1</a:t>
            </a:r>
            <a:endParaRPr lang="en-AU" sz="4400" dirty="0">
              <a:solidFill>
                <a:schemeClr val="tx1">
                  <a:lumMod val="65000"/>
                  <a:lumOff val="35000"/>
                </a:schemeClr>
              </a:solidFill>
            </a:endParaRPr>
          </a:p>
        </p:txBody>
      </p:sp>
      <p:sp>
        <p:nvSpPr>
          <p:cNvPr id="12" name="TextBox 11"/>
          <p:cNvSpPr txBox="1"/>
          <p:nvPr/>
        </p:nvSpPr>
        <p:spPr>
          <a:xfrm rot="16200000">
            <a:off x="-80833" y="2653496"/>
            <a:ext cx="1719003" cy="769441"/>
          </a:xfrm>
          <a:prstGeom prst="rect">
            <a:avLst/>
          </a:prstGeom>
          <a:noFill/>
        </p:spPr>
        <p:txBody>
          <a:bodyPr wrap="square" rtlCol="0">
            <a:spAutoFit/>
          </a:bodyPr>
          <a:lstStyle/>
          <a:p>
            <a:pPr algn="ctr"/>
            <a:r>
              <a:rPr lang="en-AU" sz="4400" dirty="0" smtClean="0">
                <a:solidFill>
                  <a:schemeClr val="tx1">
                    <a:lumMod val="65000"/>
                    <a:lumOff val="35000"/>
                  </a:schemeClr>
                </a:solidFill>
              </a:rPr>
              <a:t>Trait 2</a:t>
            </a:r>
            <a:endParaRPr lang="en-AU" sz="4400" dirty="0">
              <a:solidFill>
                <a:schemeClr val="tx1">
                  <a:lumMod val="65000"/>
                  <a:lumOff val="35000"/>
                </a:schemeClr>
              </a:solidFill>
            </a:endParaRPr>
          </a:p>
        </p:txBody>
      </p:sp>
      <p:cxnSp>
        <p:nvCxnSpPr>
          <p:cNvPr id="14" name="Straight Arrow Connector 13"/>
          <p:cNvCxnSpPr/>
          <p:nvPr/>
        </p:nvCxnSpPr>
        <p:spPr>
          <a:xfrm flipV="1">
            <a:off x="3133240" y="2832614"/>
            <a:ext cx="1825936" cy="7045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rot="20386799">
            <a:off x="3010030" y="3440670"/>
            <a:ext cx="202435" cy="20243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9879517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81842" y="1580492"/>
            <a:ext cx="1990725" cy="646331"/>
          </a:xfrm>
          <a:prstGeom prst="rect">
            <a:avLst/>
          </a:prstGeom>
          <a:noFill/>
        </p:spPr>
        <p:txBody>
          <a:bodyPr wrap="square" rtlCol="0">
            <a:spAutoFit/>
          </a:bodyPr>
          <a:lstStyle/>
          <a:p>
            <a:pPr algn="ctr"/>
            <a:r>
              <a:rPr lang="en-AU" sz="3600" dirty="0" smtClean="0">
                <a:solidFill>
                  <a:schemeClr val="tx1">
                    <a:lumMod val="65000"/>
                    <a:lumOff val="35000"/>
                  </a:schemeClr>
                </a:solidFill>
              </a:rPr>
              <a:t>Mutation</a:t>
            </a:r>
            <a:endParaRPr lang="en-AU" sz="2400" dirty="0">
              <a:solidFill>
                <a:schemeClr val="tx1">
                  <a:lumMod val="65000"/>
                  <a:lumOff val="35000"/>
                </a:schemeClr>
              </a:solidFill>
            </a:endParaRPr>
          </a:p>
        </p:txBody>
      </p:sp>
      <p:sp>
        <p:nvSpPr>
          <p:cNvPr id="11" name="TextBox 10"/>
          <p:cNvSpPr txBox="1"/>
          <p:nvPr/>
        </p:nvSpPr>
        <p:spPr>
          <a:xfrm>
            <a:off x="7394473" y="3869177"/>
            <a:ext cx="2774204" cy="646331"/>
          </a:xfrm>
          <a:prstGeom prst="rect">
            <a:avLst/>
          </a:prstGeom>
          <a:noFill/>
        </p:spPr>
        <p:txBody>
          <a:bodyPr wrap="square" rtlCol="0">
            <a:spAutoFit/>
          </a:bodyPr>
          <a:lstStyle/>
          <a:p>
            <a:pPr algn="ctr"/>
            <a:r>
              <a:rPr lang="en-AU" sz="3600" dirty="0" smtClean="0">
                <a:solidFill>
                  <a:schemeClr val="tx1">
                    <a:lumMod val="65000"/>
                    <a:lumOff val="35000"/>
                  </a:schemeClr>
                </a:solidFill>
              </a:rPr>
              <a:t>Drift</a:t>
            </a:r>
            <a:endParaRPr lang="en-AU" sz="2400" dirty="0">
              <a:solidFill>
                <a:schemeClr val="tx1">
                  <a:lumMod val="65000"/>
                  <a:lumOff val="35000"/>
                </a:schemeClr>
              </a:solidFill>
            </a:endParaRPr>
          </a:p>
        </p:txBody>
      </p:sp>
      <p:sp>
        <p:nvSpPr>
          <p:cNvPr id="12" name="TextBox 11"/>
          <p:cNvSpPr txBox="1"/>
          <p:nvPr/>
        </p:nvSpPr>
        <p:spPr>
          <a:xfrm>
            <a:off x="8237436" y="3273090"/>
            <a:ext cx="1990725" cy="646331"/>
          </a:xfrm>
          <a:prstGeom prst="rect">
            <a:avLst/>
          </a:prstGeom>
          <a:noFill/>
        </p:spPr>
        <p:txBody>
          <a:bodyPr wrap="square" rtlCol="0">
            <a:spAutoFit/>
          </a:bodyPr>
          <a:lstStyle/>
          <a:p>
            <a:pPr algn="ctr"/>
            <a:r>
              <a:rPr lang="en-AU" sz="3600" dirty="0" smtClean="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2924175"/>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smtClean="0"/>
              <a:t>V</a:t>
            </a:r>
            <a:r>
              <a:rPr lang="en-AU" sz="3600" baseline="-25000" dirty="0" smtClean="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smtClean="0"/>
              <a:t>Time</a:t>
            </a:r>
            <a:endParaRPr lang="en-AU" dirty="0"/>
          </a:p>
        </p:txBody>
      </p:sp>
      <p:grpSp>
        <p:nvGrpSpPr>
          <p:cNvPr id="42" name="Group 41"/>
          <p:cNvGrpSpPr/>
          <p:nvPr/>
        </p:nvGrpSpPr>
        <p:grpSpPr>
          <a:xfrm>
            <a:off x="4303746" y="3289332"/>
            <a:ext cx="3862774" cy="1138846"/>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1745057"/>
            <a:ext cx="3862774" cy="1138846"/>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57922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81842" y="1263251"/>
            <a:ext cx="1990725" cy="646331"/>
          </a:xfrm>
          <a:prstGeom prst="rect">
            <a:avLst/>
          </a:prstGeom>
          <a:noFill/>
        </p:spPr>
        <p:txBody>
          <a:bodyPr wrap="square" rtlCol="0">
            <a:spAutoFit/>
          </a:bodyPr>
          <a:lstStyle/>
          <a:p>
            <a:pPr algn="ctr"/>
            <a:r>
              <a:rPr lang="en-AU" sz="3600" dirty="0" smtClean="0">
                <a:solidFill>
                  <a:schemeClr val="tx1">
                    <a:lumMod val="65000"/>
                    <a:lumOff val="35000"/>
                  </a:schemeClr>
                </a:solidFill>
              </a:rPr>
              <a:t>Mutation</a:t>
            </a:r>
            <a:endParaRPr lang="en-AU" sz="2400" dirty="0">
              <a:solidFill>
                <a:schemeClr val="tx1">
                  <a:lumMod val="65000"/>
                  <a:lumOff val="35000"/>
                </a:schemeClr>
              </a:solidFill>
            </a:endParaRPr>
          </a:p>
        </p:txBody>
      </p:sp>
      <p:sp>
        <p:nvSpPr>
          <p:cNvPr id="12" name="TextBox 11"/>
          <p:cNvSpPr txBox="1"/>
          <p:nvPr/>
        </p:nvSpPr>
        <p:spPr>
          <a:xfrm>
            <a:off x="8198689" y="3213963"/>
            <a:ext cx="1990725" cy="646331"/>
          </a:xfrm>
          <a:prstGeom prst="rect">
            <a:avLst/>
          </a:prstGeom>
          <a:noFill/>
        </p:spPr>
        <p:txBody>
          <a:bodyPr wrap="square" rtlCol="0">
            <a:spAutoFit/>
          </a:bodyPr>
          <a:lstStyle/>
          <a:p>
            <a:pPr algn="ctr"/>
            <a:r>
              <a:rPr lang="en-AU" sz="3600" dirty="0" smtClean="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2606934"/>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0000"/>
              </a:solidFill>
            </a:endParaRPr>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smtClean="0"/>
              <a:t>V</a:t>
            </a:r>
            <a:r>
              <a:rPr lang="en-AU" sz="3600" baseline="-25000" dirty="0" smtClean="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smtClean="0"/>
              <a:t>Time</a:t>
            </a:r>
            <a:endParaRPr lang="en-AU" dirty="0"/>
          </a:p>
        </p:txBody>
      </p:sp>
      <p:grpSp>
        <p:nvGrpSpPr>
          <p:cNvPr id="42" name="Group 41"/>
          <p:cNvGrpSpPr/>
          <p:nvPr/>
        </p:nvGrpSpPr>
        <p:grpSpPr>
          <a:xfrm>
            <a:off x="4303746" y="2972091"/>
            <a:ext cx="3862774" cy="579845"/>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1427816"/>
            <a:ext cx="3862774" cy="1138846"/>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7555091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98689" y="2875679"/>
            <a:ext cx="1990725" cy="646331"/>
          </a:xfrm>
          <a:prstGeom prst="rect">
            <a:avLst/>
          </a:prstGeom>
          <a:noFill/>
        </p:spPr>
        <p:txBody>
          <a:bodyPr wrap="square" rtlCol="0">
            <a:spAutoFit/>
          </a:bodyPr>
          <a:lstStyle/>
          <a:p>
            <a:pPr algn="ctr"/>
            <a:r>
              <a:rPr lang="en-AU" sz="3600" dirty="0" smtClean="0">
                <a:solidFill>
                  <a:schemeClr val="tx1">
                    <a:lumMod val="65000"/>
                    <a:lumOff val="35000"/>
                  </a:schemeClr>
                </a:solidFill>
              </a:rPr>
              <a:t>Mutation</a:t>
            </a:r>
            <a:endParaRPr lang="en-AU" sz="2400" dirty="0">
              <a:solidFill>
                <a:schemeClr val="tx1">
                  <a:lumMod val="65000"/>
                  <a:lumOff val="35000"/>
                </a:schemeClr>
              </a:solidFill>
            </a:endParaRPr>
          </a:p>
        </p:txBody>
      </p:sp>
      <p:sp>
        <p:nvSpPr>
          <p:cNvPr id="12" name="TextBox 11"/>
          <p:cNvSpPr txBox="1"/>
          <p:nvPr/>
        </p:nvSpPr>
        <p:spPr>
          <a:xfrm>
            <a:off x="8198689" y="4184347"/>
            <a:ext cx="1990725" cy="646331"/>
          </a:xfrm>
          <a:prstGeom prst="rect">
            <a:avLst/>
          </a:prstGeom>
          <a:noFill/>
        </p:spPr>
        <p:txBody>
          <a:bodyPr wrap="square" rtlCol="0">
            <a:spAutoFit/>
          </a:bodyPr>
          <a:lstStyle/>
          <a:p>
            <a:pPr algn="ctr"/>
            <a:r>
              <a:rPr lang="en-AU" sz="3600" dirty="0" smtClean="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3577318"/>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0000"/>
              </a:solidFill>
            </a:endParaRPr>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smtClean="0"/>
              <a:t>V</a:t>
            </a:r>
            <a:r>
              <a:rPr lang="en-AU" sz="3600" baseline="-25000" dirty="0" smtClean="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smtClean="0"/>
              <a:t>Time</a:t>
            </a:r>
            <a:endParaRPr lang="en-AU" dirty="0"/>
          </a:p>
        </p:txBody>
      </p:sp>
      <p:grpSp>
        <p:nvGrpSpPr>
          <p:cNvPr id="42" name="Group 41"/>
          <p:cNvGrpSpPr/>
          <p:nvPr/>
        </p:nvGrpSpPr>
        <p:grpSpPr>
          <a:xfrm>
            <a:off x="4303746" y="3942475"/>
            <a:ext cx="3862774" cy="1053624"/>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2879966"/>
            <a:ext cx="3862774" cy="657079"/>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927073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Genetic variation and diversity</a:t>
            </a:r>
          </a:p>
        </p:txBody>
      </p:sp>
      <p:sp>
        <p:nvSpPr>
          <p:cNvPr id="3" name="Content Placeholder 2"/>
          <p:cNvSpPr>
            <a:spLocks noGrp="1"/>
          </p:cNvSpPr>
          <p:nvPr>
            <p:ph idx="1"/>
          </p:nvPr>
        </p:nvSpPr>
        <p:spPr>
          <a:xfrm>
            <a:off x="1121276" y="3771900"/>
            <a:ext cx="9949449" cy="2238586"/>
          </a:xfrm>
        </p:spPr>
        <p:txBody>
          <a:bodyPr>
            <a:normAutofit/>
          </a:bodyPr>
          <a:lstStyle/>
          <a:p>
            <a:endParaRPr lang="en-AU" sz="4000" dirty="0"/>
          </a:p>
          <a:p>
            <a:r>
              <a:rPr lang="en-AU" sz="4000" dirty="0">
                <a:solidFill>
                  <a:schemeClr val="accent1"/>
                </a:solidFill>
              </a:rPr>
              <a:t>Genetic architecture </a:t>
            </a:r>
            <a:r>
              <a:rPr lang="en-AU" sz="4000" dirty="0">
                <a:solidFill>
                  <a:schemeClr val="tx1">
                    <a:lumMod val="65000"/>
                    <a:lumOff val="35000"/>
                  </a:schemeClr>
                </a:solidFill>
              </a:rPr>
              <a:t>gives a summary of the genetic makeup of a </a:t>
            </a:r>
            <a:r>
              <a:rPr lang="en-AU" sz="4000" dirty="0" smtClean="0">
                <a:solidFill>
                  <a:schemeClr val="tx1">
                    <a:lumMod val="65000"/>
                    <a:lumOff val="35000"/>
                  </a:schemeClr>
                </a:solidFill>
              </a:rPr>
              <a:t>trait.</a:t>
            </a:r>
            <a:endParaRPr lang="en-AU" sz="4000" dirty="0">
              <a:solidFill>
                <a:schemeClr val="tx1">
                  <a:lumMod val="65000"/>
                  <a:lumOff val="35000"/>
                </a:schemeClr>
              </a:solidFill>
            </a:endParaRPr>
          </a:p>
        </p:txBody>
      </p:sp>
      <p:sp>
        <p:nvSpPr>
          <p:cNvPr id="4" name="Rectangle 3">
            <a:extLst>
              <a:ext uri="{FF2B5EF4-FFF2-40B4-BE49-F238E27FC236}">
                <a16:creationId xmlns:a16="http://schemas.microsoft.com/office/drawing/2014/main" xmlns="" id="{B27EB906-9F9C-734B-AA3E-040EB404633B}"/>
              </a:ext>
            </a:extLst>
          </p:cNvPr>
          <p:cNvSpPr/>
          <p:nvPr/>
        </p:nvSpPr>
        <p:spPr>
          <a:xfrm>
            <a:off x="3842695" y="2644170"/>
            <a:ext cx="4506610" cy="1569660"/>
          </a:xfrm>
          <a:prstGeom prst="rect">
            <a:avLst/>
          </a:prstGeom>
        </p:spPr>
        <p:txBody>
          <a:bodyPr wrap="square">
            <a:spAutoFit/>
          </a:bodyPr>
          <a:lstStyle/>
          <a:p>
            <a:r>
              <a:rPr lang="en-AU" sz="9600" dirty="0"/>
              <a:t>P = </a:t>
            </a:r>
            <a:r>
              <a:rPr lang="en-AU" sz="9600" dirty="0">
                <a:solidFill>
                  <a:schemeClr val="accent1"/>
                </a:solidFill>
              </a:rPr>
              <a:t>G</a:t>
            </a:r>
            <a:r>
              <a:rPr lang="en-AU" sz="9600" dirty="0"/>
              <a:t> + E</a:t>
            </a:r>
            <a:endParaRPr lang="en-US" sz="9600" dirty="0"/>
          </a:p>
        </p:txBody>
      </p:sp>
    </p:spTree>
    <p:extLst>
      <p:ext uri="{BB962C8B-B14F-4D97-AF65-F5344CB8AC3E}">
        <p14:creationId xmlns:p14="http://schemas.microsoft.com/office/powerpoint/2010/main" val="109977862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7985389" y="2180220"/>
            <a:ext cx="3517402" cy="3517402"/>
          </a:xfrm>
          <a:prstGeom prst="ellipse">
            <a:avLst/>
          </a:prstGeom>
          <a:solidFill>
            <a:schemeClr val="accent6">
              <a:lumMod val="20000"/>
              <a:lumOff val="80000"/>
            </a:schemeClr>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7916799" y="2999080"/>
            <a:ext cx="3654582" cy="2431435"/>
          </a:xfrm>
          <a:prstGeom prst="rect">
            <a:avLst/>
          </a:prstGeom>
          <a:noFill/>
          <a:ln>
            <a:noFill/>
          </a:ln>
        </p:spPr>
        <p:txBody>
          <a:bodyPr wrap="square" rtlCol="0">
            <a:spAutoFit/>
          </a:bodyPr>
          <a:lstStyle/>
          <a:p>
            <a:pPr algn="ctr"/>
            <a:r>
              <a:rPr lang="en-US" sz="4000" dirty="0"/>
              <a:t>Trait </a:t>
            </a:r>
          </a:p>
          <a:p>
            <a:pPr algn="ctr"/>
            <a:r>
              <a:rPr lang="en-US" sz="4000" dirty="0"/>
              <a:t>Phenotype</a:t>
            </a:r>
            <a:br>
              <a:rPr lang="en-US" sz="4000" dirty="0"/>
            </a:br>
            <a:r>
              <a:rPr lang="en-US" sz="7200" dirty="0"/>
              <a:t>P</a:t>
            </a:r>
            <a:endParaRPr lang="en-US" sz="4800" dirty="0"/>
          </a:p>
        </p:txBody>
      </p:sp>
      <p:sp>
        <p:nvSpPr>
          <p:cNvPr id="6" name="TextBox 5"/>
          <p:cNvSpPr txBox="1"/>
          <p:nvPr/>
        </p:nvSpPr>
        <p:spPr>
          <a:xfrm>
            <a:off x="1272186" y="2671918"/>
            <a:ext cx="2787922"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dirty="0"/>
              <a:t>Number of Genes</a:t>
            </a:r>
          </a:p>
        </p:txBody>
      </p:sp>
      <p:sp>
        <p:nvSpPr>
          <p:cNvPr id="7" name="TextBox 6"/>
          <p:cNvSpPr txBox="1"/>
          <p:nvPr/>
        </p:nvSpPr>
        <p:spPr>
          <a:xfrm>
            <a:off x="1272185" y="3664421"/>
            <a:ext cx="2755933"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dirty="0"/>
              <a:t>Gene location</a:t>
            </a:r>
          </a:p>
        </p:txBody>
      </p:sp>
      <p:sp>
        <p:nvSpPr>
          <p:cNvPr id="8" name="TextBox 7"/>
          <p:cNvSpPr txBox="1"/>
          <p:nvPr/>
        </p:nvSpPr>
        <p:spPr>
          <a:xfrm>
            <a:off x="1272186" y="4639324"/>
            <a:ext cx="2787922"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b="1" dirty="0"/>
              <a:t>Allelic effects</a:t>
            </a:r>
          </a:p>
        </p:txBody>
      </p:sp>
      <p:cxnSp>
        <p:nvCxnSpPr>
          <p:cNvPr id="14" name="Straight Arrow Connector 13"/>
          <p:cNvCxnSpPr>
            <a:cxnSpLocks/>
            <a:stCxn id="26" idx="2"/>
            <a:endCxn id="8" idx="3"/>
          </p:cNvCxnSpPr>
          <p:nvPr/>
        </p:nvCxnSpPr>
        <p:spPr>
          <a:xfrm flipH="1">
            <a:off x="4060108" y="3938922"/>
            <a:ext cx="786983" cy="962012"/>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cxnSpLocks/>
            <a:stCxn id="26" idx="2"/>
            <a:endCxn id="7" idx="3"/>
          </p:cNvCxnSpPr>
          <p:nvPr/>
        </p:nvCxnSpPr>
        <p:spPr>
          <a:xfrm flipH="1" flipV="1">
            <a:off x="4028118" y="3926031"/>
            <a:ext cx="818973" cy="12891"/>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26" idx="2"/>
            <a:endCxn id="6" idx="3"/>
          </p:cNvCxnSpPr>
          <p:nvPr/>
        </p:nvCxnSpPr>
        <p:spPr>
          <a:xfrm flipH="1" flipV="1">
            <a:off x="4060108" y="2933528"/>
            <a:ext cx="786983" cy="1005394"/>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847091" y="2763264"/>
            <a:ext cx="2351315" cy="2351315"/>
          </a:xfrm>
          <a:prstGeom prst="ellipse">
            <a:avLst/>
          </a:prstGeom>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7" name="TextBox 26"/>
          <p:cNvSpPr txBox="1"/>
          <p:nvPr/>
        </p:nvSpPr>
        <p:spPr>
          <a:xfrm>
            <a:off x="5052145" y="3331274"/>
            <a:ext cx="1886858" cy="1661993"/>
          </a:xfrm>
          <a:prstGeom prst="rect">
            <a:avLst/>
          </a:prstGeom>
          <a:noFill/>
        </p:spPr>
        <p:txBody>
          <a:bodyPr wrap="square" rtlCol="0">
            <a:spAutoFit/>
          </a:bodyPr>
          <a:lstStyle/>
          <a:p>
            <a:pPr algn="ctr"/>
            <a:r>
              <a:rPr lang="en-AU" sz="2400" dirty="0"/>
              <a:t>Genetic</a:t>
            </a:r>
          </a:p>
          <a:p>
            <a:pPr algn="ctr"/>
            <a:r>
              <a:rPr lang="en-AU" sz="2400" dirty="0"/>
              <a:t>Architecture</a:t>
            </a:r>
          </a:p>
          <a:p>
            <a:pPr algn="ctr"/>
            <a:r>
              <a:rPr lang="en-AU" sz="5400" dirty="0"/>
              <a:t>G</a:t>
            </a:r>
          </a:p>
        </p:txBody>
      </p:sp>
      <p:cxnSp>
        <p:nvCxnSpPr>
          <p:cNvPr id="12" name="Straight Arrow Connector 11"/>
          <p:cNvCxnSpPr>
            <a:cxnSpLocks/>
            <a:stCxn id="26" idx="6"/>
          </p:cNvCxnSpPr>
          <p:nvPr/>
        </p:nvCxnSpPr>
        <p:spPr>
          <a:xfrm>
            <a:off x="7198406" y="3938922"/>
            <a:ext cx="8125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20FD2E56-127F-A243-BE1F-AD0B1129F0C3}"/>
              </a:ext>
            </a:extLst>
          </p:cNvPr>
          <p:cNvSpPr>
            <a:spLocks noGrp="1"/>
          </p:cNvSpPr>
          <p:nvPr>
            <p:ph type="title"/>
          </p:nvPr>
        </p:nvSpPr>
        <p:spPr/>
        <p:txBody>
          <a:bodyPr/>
          <a:lstStyle/>
          <a:p>
            <a:r>
              <a:rPr lang="en-US" dirty="0"/>
              <a:t>Components of </a:t>
            </a:r>
            <a:r>
              <a:rPr lang="en-US" b="1" dirty="0"/>
              <a:t>G</a:t>
            </a:r>
          </a:p>
        </p:txBody>
      </p:sp>
    </p:spTree>
    <p:extLst>
      <p:ext uri="{BB962C8B-B14F-4D97-AF65-F5344CB8AC3E}">
        <p14:creationId xmlns:p14="http://schemas.microsoft.com/office/powerpoint/2010/main" val="237077390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650" y="3013502"/>
            <a:ext cx="9410700" cy="830997"/>
          </a:xfrm>
          <a:prstGeom prst="rect">
            <a:avLst/>
          </a:prstGeom>
          <a:noFill/>
        </p:spPr>
        <p:txBody>
          <a:bodyPr wrap="square" rtlCol="0">
            <a:spAutoFit/>
          </a:bodyPr>
          <a:lstStyle/>
          <a:p>
            <a:pPr algn="ctr"/>
            <a:r>
              <a:rPr lang="en-AU" sz="4800" b="1" dirty="0" smtClean="0">
                <a:solidFill>
                  <a:schemeClr val="accent1"/>
                </a:solidFill>
              </a:rPr>
              <a:t>What</a:t>
            </a:r>
            <a:r>
              <a:rPr lang="en-AU" sz="4800" dirty="0" smtClean="0">
                <a:solidFill>
                  <a:schemeClr val="tx1">
                    <a:lumMod val="65000"/>
                    <a:lumOff val="35000"/>
                  </a:schemeClr>
                </a:solidFill>
              </a:rPr>
              <a:t> does it take to be </a:t>
            </a:r>
            <a:r>
              <a:rPr lang="en-AU" sz="4800" b="1" dirty="0" smtClean="0">
                <a:solidFill>
                  <a:schemeClr val="bg2">
                    <a:lumMod val="90000"/>
                  </a:schemeClr>
                </a:solidFill>
              </a:rPr>
              <a:t>adapted</a:t>
            </a:r>
            <a:r>
              <a:rPr lang="en-AU" sz="4800" dirty="0" smtClean="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16057773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90650" y="2644170"/>
            <a:ext cx="9410700" cy="1569660"/>
          </a:xfrm>
          <a:prstGeom prst="rect">
            <a:avLst/>
          </a:prstGeom>
          <a:noFill/>
        </p:spPr>
        <p:txBody>
          <a:bodyPr wrap="square" rtlCol="0">
            <a:spAutoFit/>
          </a:bodyPr>
          <a:lstStyle/>
          <a:p>
            <a:pPr algn="ctr"/>
            <a:r>
              <a:rPr lang="en-AU" sz="4800" dirty="0" smtClean="0">
                <a:solidFill>
                  <a:schemeClr val="tx1">
                    <a:lumMod val="65000"/>
                    <a:lumOff val="35000"/>
                  </a:schemeClr>
                </a:solidFill>
              </a:rPr>
              <a:t>Is there a </a:t>
            </a:r>
            <a:r>
              <a:rPr lang="en-AU" sz="4800" b="1" dirty="0" smtClean="0">
                <a:solidFill>
                  <a:schemeClr val="accent1"/>
                </a:solidFill>
              </a:rPr>
              <a:t>genetic architecture </a:t>
            </a:r>
            <a:r>
              <a:rPr lang="en-AU" sz="4800" dirty="0" smtClean="0">
                <a:solidFill>
                  <a:schemeClr val="tx1">
                    <a:lumMod val="65000"/>
                    <a:lumOff val="35000"/>
                  </a:schemeClr>
                </a:solidFill>
              </a:rPr>
              <a:t>that facilitates </a:t>
            </a:r>
            <a:r>
              <a:rPr lang="en-AU" sz="4800" b="1" dirty="0" smtClean="0">
                <a:solidFill>
                  <a:schemeClr val="bg2">
                    <a:lumMod val="90000"/>
                  </a:schemeClr>
                </a:solidFill>
              </a:rPr>
              <a:t>adaptation</a:t>
            </a:r>
            <a:r>
              <a:rPr lang="en-AU" sz="4800" dirty="0" smtClean="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37818218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15151" t="11096" r="17172" b="10340"/>
          <a:stretch/>
        </p:blipFill>
        <p:spPr>
          <a:xfrm>
            <a:off x="7753780" y="2015931"/>
            <a:ext cx="2486526" cy="385349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42746" y="2015931"/>
            <a:ext cx="5106832" cy="3853496"/>
          </a:xfrm>
          <a:prstGeom prst="rect">
            <a:avLst/>
          </a:prstGeom>
        </p:spPr>
      </p:pic>
      <p:sp>
        <p:nvSpPr>
          <p:cNvPr id="6" name="Title 5"/>
          <p:cNvSpPr>
            <a:spLocks noGrp="1"/>
          </p:cNvSpPr>
          <p:nvPr>
            <p:ph type="title"/>
          </p:nvPr>
        </p:nvSpPr>
        <p:spPr/>
        <p:txBody>
          <a:bodyPr/>
          <a:lstStyle/>
          <a:p>
            <a:r>
              <a:rPr lang="en-AU" dirty="0" smtClean="0">
                <a:solidFill>
                  <a:schemeClr val="tx1">
                    <a:lumMod val="65000"/>
                    <a:lumOff val="35000"/>
                  </a:schemeClr>
                </a:solidFill>
              </a:rPr>
              <a:t>Adaptation and Genetic Diversity</a:t>
            </a:r>
            <a:endParaRPr lang="en-AU" dirty="0">
              <a:solidFill>
                <a:schemeClr val="tx1">
                  <a:lumMod val="65000"/>
                  <a:lumOff val="35000"/>
                </a:schemeClr>
              </a:solidFill>
            </a:endParaRPr>
          </a:p>
        </p:txBody>
      </p:sp>
      <p:sp>
        <p:nvSpPr>
          <p:cNvPr id="8" name="TextBox 7"/>
          <p:cNvSpPr txBox="1"/>
          <p:nvPr/>
        </p:nvSpPr>
        <p:spPr>
          <a:xfrm>
            <a:off x="8020079" y="5869427"/>
            <a:ext cx="2085473" cy="369332"/>
          </a:xfrm>
          <a:prstGeom prst="rect">
            <a:avLst/>
          </a:prstGeom>
          <a:noFill/>
        </p:spPr>
        <p:txBody>
          <a:bodyPr wrap="square" rtlCol="0">
            <a:spAutoFit/>
          </a:bodyPr>
          <a:lstStyle/>
          <a:p>
            <a:pPr algn="ctr"/>
            <a:r>
              <a:rPr lang="en-AU" dirty="0" smtClean="0"/>
              <a:t>Darwin</a:t>
            </a:r>
            <a:r>
              <a:rPr lang="en-AU" baseline="30000" dirty="0" smtClean="0"/>
              <a:t>1</a:t>
            </a:r>
            <a:endParaRPr lang="en-AU" dirty="0"/>
          </a:p>
        </p:txBody>
      </p:sp>
      <p:sp>
        <p:nvSpPr>
          <p:cNvPr id="9" name="TextBox 8"/>
          <p:cNvSpPr txBox="1"/>
          <p:nvPr/>
        </p:nvSpPr>
        <p:spPr>
          <a:xfrm>
            <a:off x="3031958" y="5869427"/>
            <a:ext cx="2085473" cy="369332"/>
          </a:xfrm>
          <a:prstGeom prst="rect">
            <a:avLst/>
          </a:prstGeom>
          <a:noFill/>
        </p:spPr>
        <p:txBody>
          <a:bodyPr wrap="square" rtlCol="0">
            <a:spAutoFit/>
          </a:bodyPr>
          <a:lstStyle/>
          <a:p>
            <a:pPr algn="ctr"/>
            <a:r>
              <a:rPr lang="en-AU" dirty="0" smtClean="0"/>
              <a:t>Darwin’s Finches</a:t>
            </a:r>
            <a:endParaRPr lang="en-AU" dirty="0"/>
          </a:p>
        </p:txBody>
      </p:sp>
    </p:spTree>
    <p:extLst>
      <p:ext uri="{BB962C8B-B14F-4D97-AF65-F5344CB8AC3E}">
        <p14:creationId xmlns:p14="http://schemas.microsoft.com/office/powerpoint/2010/main" val="237669896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SLiM</a:t>
            </a:r>
            <a:endParaRPr lang="en-AU" dirty="0"/>
          </a:p>
        </p:txBody>
      </p:sp>
      <p:sp>
        <p:nvSpPr>
          <p:cNvPr id="3" name="Content Placeholder 2"/>
          <p:cNvSpPr>
            <a:spLocks noGrp="1"/>
          </p:cNvSpPr>
          <p:nvPr>
            <p:ph idx="1"/>
          </p:nvPr>
        </p:nvSpPr>
        <p:spPr>
          <a:xfrm>
            <a:off x="1097280" y="2409880"/>
            <a:ext cx="3665220" cy="1980670"/>
          </a:xfrm>
        </p:spPr>
        <p:txBody>
          <a:bodyPr>
            <a:noAutofit/>
          </a:bodyPr>
          <a:lstStyle/>
          <a:p>
            <a:r>
              <a:rPr lang="en-AU" sz="4400" dirty="0">
                <a:solidFill>
                  <a:schemeClr val="tx1">
                    <a:lumMod val="65000"/>
                    <a:lumOff val="35000"/>
                  </a:schemeClr>
                </a:solidFill>
              </a:rPr>
              <a:t>Follows a population evolving </a:t>
            </a:r>
            <a:r>
              <a:rPr lang="en-AU" sz="4400" b="1" dirty="0">
                <a:solidFill>
                  <a:schemeClr val="accent1"/>
                </a:solidFill>
              </a:rPr>
              <a:t>over time.</a:t>
            </a:r>
            <a:endParaRPr lang="en-AU" sz="2400" b="1" dirty="0">
              <a:solidFill>
                <a:schemeClr val="accent1"/>
              </a:solidFill>
            </a:endParaRPr>
          </a:p>
          <a:p>
            <a:endParaRPr lang="en-AU" sz="2400" dirty="0"/>
          </a:p>
          <a:p>
            <a:endParaRPr lang="en-AU" sz="2400" dirty="0"/>
          </a:p>
          <a:p>
            <a:endParaRPr lang="en-AU" sz="2400" dirty="0"/>
          </a:p>
        </p:txBody>
      </p:sp>
      <p:pic>
        <p:nvPicPr>
          <p:cNvPr id="5" name="Picture 4"/>
          <p:cNvPicPr>
            <a:picLocks noChangeAspect="1"/>
          </p:cNvPicPr>
          <p:nvPr/>
        </p:nvPicPr>
        <p:blipFill>
          <a:blip r:embed="rId3"/>
          <a:stretch>
            <a:fillRect/>
          </a:stretch>
        </p:blipFill>
        <p:spPr>
          <a:xfrm>
            <a:off x="4440535" y="1845735"/>
            <a:ext cx="6715145" cy="4023360"/>
          </a:xfrm>
          <a:prstGeom prst="rect">
            <a:avLst/>
          </a:prstGeom>
        </p:spPr>
      </p:pic>
    </p:spTree>
    <p:extLst>
      <p:ext uri="{BB962C8B-B14F-4D97-AF65-F5344CB8AC3E}">
        <p14:creationId xmlns:p14="http://schemas.microsoft.com/office/powerpoint/2010/main" val="9998388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Parameter space</a:t>
            </a:r>
            <a:endParaRPr lang="en-AU"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90207" y="1011981"/>
            <a:ext cx="5165473" cy="5264673"/>
          </a:xfrm>
        </p:spPr>
      </p:pic>
      <p:sp>
        <p:nvSpPr>
          <p:cNvPr id="5" name="TextBox 4"/>
          <p:cNvSpPr txBox="1"/>
          <p:nvPr/>
        </p:nvSpPr>
        <p:spPr>
          <a:xfrm>
            <a:off x="1097280" y="2032000"/>
            <a:ext cx="5029200" cy="1631216"/>
          </a:xfrm>
          <a:prstGeom prst="rect">
            <a:avLst/>
          </a:prstGeom>
          <a:noFill/>
        </p:spPr>
        <p:txBody>
          <a:bodyPr wrap="square" rtlCol="0">
            <a:spAutoFit/>
          </a:bodyPr>
          <a:lstStyle/>
          <a:p>
            <a:r>
              <a:rPr lang="en-AU" sz="3200" dirty="0" smtClean="0">
                <a:solidFill>
                  <a:schemeClr val="tx1">
                    <a:lumMod val="65000"/>
                    <a:lumOff val="35000"/>
                  </a:schemeClr>
                </a:solidFill>
              </a:rPr>
              <a:t>Latin hypercube sampling for </a:t>
            </a:r>
            <a:r>
              <a:rPr lang="en-AU" sz="3200" b="1" dirty="0" smtClean="0">
                <a:solidFill>
                  <a:schemeClr val="accent1"/>
                </a:solidFill>
              </a:rPr>
              <a:t>efficient sampling </a:t>
            </a:r>
            <a:r>
              <a:rPr lang="en-AU" sz="3200" dirty="0" smtClean="0">
                <a:solidFill>
                  <a:schemeClr val="tx1">
                    <a:lumMod val="65000"/>
                    <a:lumOff val="35000"/>
                  </a:schemeClr>
                </a:solidFill>
              </a:rPr>
              <a:t>of the whole parameter space.</a:t>
            </a:r>
          </a:p>
        </p:txBody>
      </p:sp>
    </p:spTree>
    <p:extLst>
      <p:ext uri="{BB962C8B-B14F-4D97-AF65-F5344CB8AC3E}">
        <p14:creationId xmlns:p14="http://schemas.microsoft.com/office/powerpoint/2010/main" val="42020208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Parameter space</a:t>
            </a:r>
            <a:endParaRPr lang="en-AU"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90207" y="1011981"/>
            <a:ext cx="5165473" cy="5264673"/>
          </a:xfrm>
        </p:spPr>
      </p:pic>
      <p:sp>
        <p:nvSpPr>
          <p:cNvPr id="5" name="TextBox 4"/>
          <p:cNvSpPr txBox="1"/>
          <p:nvPr/>
        </p:nvSpPr>
        <p:spPr>
          <a:xfrm>
            <a:off x="1097280" y="2032000"/>
            <a:ext cx="5216434" cy="2554545"/>
          </a:xfrm>
          <a:prstGeom prst="rect">
            <a:avLst/>
          </a:prstGeom>
          <a:noFill/>
        </p:spPr>
        <p:txBody>
          <a:bodyPr wrap="square" rtlCol="0">
            <a:spAutoFit/>
          </a:bodyPr>
          <a:lstStyle/>
          <a:p>
            <a:r>
              <a:rPr lang="en-AU" sz="3200" dirty="0" smtClean="0">
                <a:solidFill>
                  <a:schemeClr val="tx1">
                    <a:lumMod val="65000"/>
                    <a:lumOff val="35000"/>
                  </a:schemeClr>
                </a:solidFill>
              </a:rPr>
              <a:t>128,000 simulations</a:t>
            </a:r>
          </a:p>
          <a:p>
            <a:endParaRPr lang="en-AU" sz="3200" dirty="0" smtClean="0">
              <a:solidFill>
                <a:schemeClr val="tx1">
                  <a:lumMod val="65000"/>
                  <a:lumOff val="35000"/>
                </a:schemeClr>
              </a:solidFill>
            </a:endParaRPr>
          </a:p>
          <a:p>
            <a:r>
              <a:rPr lang="en-AU" sz="3200" dirty="0" smtClean="0">
                <a:solidFill>
                  <a:schemeClr val="tx1">
                    <a:lumMod val="65000"/>
                    <a:lumOff val="35000"/>
                  </a:schemeClr>
                </a:solidFill>
              </a:rPr>
              <a:t>1280 parameter combinations</a:t>
            </a:r>
          </a:p>
          <a:p>
            <a:endParaRPr lang="en-AU" sz="3200" dirty="0" smtClean="0">
              <a:solidFill>
                <a:schemeClr val="tx1">
                  <a:lumMod val="65000"/>
                  <a:lumOff val="35000"/>
                </a:schemeClr>
              </a:solidFill>
            </a:endParaRPr>
          </a:p>
          <a:p>
            <a:r>
              <a:rPr lang="en-AU" sz="3200" dirty="0" smtClean="0">
                <a:solidFill>
                  <a:schemeClr val="tx1">
                    <a:lumMod val="65000"/>
                    <a:lumOff val="35000"/>
                  </a:schemeClr>
                </a:solidFill>
              </a:rPr>
              <a:t>100 replicates per model</a:t>
            </a:r>
          </a:p>
        </p:txBody>
      </p:sp>
    </p:spTree>
    <p:extLst>
      <p:ext uri="{BB962C8B-B14F-4D97-AF65-F5344CB8AC3E}">
        <p14:creationId xmlns:p14="http://schemas.microsoft.com/office/powerpoint/2010/main" val="102657940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Commonality of Adaptation</a:t>
            </a:r>
            <a:endParaRPr lang="en-AU"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06132" y="1894389"/>
            <a:ext cx="8805193" cy="4402597"/>
          </a:xfrm>
        </p:spPr>
      </p:pic>
    </p:spTree>
    <p:extLst>
      <p:ext uri="{BB962C8B-B14F-4D97-AF65-F5344CB8AC3E}">
        <p14:creationId xmlns:p14="http://schemas.microsoft.com/office/powerpoint/2010/main" val="19590507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Commonality of Adaptation</a:t>
            </a:r>
            <a:endParaRPr lang="en-AU"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06132" y="1894389"/>
            <a:ext cx="8805193" cy="4402597"/>
          </a:xfrm>
        </p:spPr>
      </p:pic>
    </p:spTree>
    <p:extLst>
      <p:ext uri="{BB962C8B-B14F-4D97-AF65-F5344CB8AC3E}">
        <p14:creationId xmlns:p14="http://schemas.microsoft.com/office/powerpoint/2010/main" val="378689338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66800" y="2980427"/>
            <a:ext cx="10058400" cy="897147"/>
          </a:xfrm>
        </p:spPr>
        <p:txBody>
          <a:bodyPr/>
          <a:lstStyle/>
          <a:p>
            <a:pPr algn="ctr"/>
            <a:r>
              <a:rPr lang="en-AU" dirty="0" smtClean="0"/>
              <a:t>What </a:t>
            </a:r>
            <a:r>
              <a:rPr lang="en-AU" b="1" dirty="0" smtClean="0">
                <a:solidFill>
                  <a:schemeClr val="accent1"/>
                </a:solidFill>
              </a:rPr>
              <a:t>enables</a:t>
            </a:r>
            <a:r>
              <a:rPr lang="en-AU" dirty="0" smtClean="0"/>
              <a:t> adaptation?</a:t>
            </a:r>
            <a:endParaRPr lang="en-AU" dirty="0"/>
          </a:p>
        </p:txBody>
      </p:sp>
    </p:spTree>
    <p:extLst>
      <p:ext uri="{BB962C8B-B14F-4D97-AF65-F5344CB8AC3E}">
        <p14:creationId xmlns:p14="http://schemas.microsoft.com/office/powerpoint/2010/main" val="166332479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80084" y="1379167"/>
            <a:ext cx="6096000" cy="3170099"/>
          </a:xfrm>
          <a:prstGeom prst="rect">
            <a:avLst/>
          </a:prstGeom>
        </p:spPr>
        <p:txBody>
          <a:bodyPr>
            <a:spAutoFit/>
          </a:bodyPr>
          <a:lstStyle/>
          <a:p>
            <a:pPr algn="ctr"/>
            <a:r>
              <a:rPr lang="en-AU" sz="4000" dirty="0" smtClean="0">
                <a:solidFill>
                  <a:schemeClr val="tx1">
                    <a:lumMod val="65000"/>
                    <a:lumOff val="35000"/>
                  </a:schemeClr>
                </a:solidFill>
                <a:latin typeface="+mj-lt"/>
                <a:ea typeface="Calibri" panose="020F0502020204030204" pitchFamily="34" charset="0"/>
              </a:rPr>
              <a:t>Pleiotropy?</a:t>
            </a:r>
          </a:p>
          <a:p>
            <a:pPr algn="ctr"/>
            <a:endParaRPr lang="en-AU" sz="4000" dirty="0">
              <a:solidFill>
                <a:schemeClr val="tx1">
                  <a:lumMod val="65000"/>
                  <a:lumOff val="35000"/>
                </a:schemeClr>
              </a:solidFill>
              <a:latin typeface="+mj-lt"/>
            </a:endParaRPr>
          </a:p>
          <a:p>
            <a:pPr algn="ctr"/>
            <a:r>
              <a:rPr lang="en-AU" sz="4000" dirty="0" smtClean="0">
                <a:solidFill>
                  <a:schemeClr val="tx1">
                    <a:lumMod val="65000"/>
                    <a:lumOff val="35000"/>
                  </a:schemeClr>
                </a:solidFill>
                <a:latin typeface="+mj-lt"/>
              </a:rPr>
              <a:t>Mutational correlations?</a:t>
            </a:r>
          </a:p>
          <a:p>
            <a:pPr algn="ctr"/>
            <a:endParaRPr lang="en-AU" sz="4000" dirty="0">
              <a:solidFill>
                <a:schemeClr val="tx1">
                  <a:lumMod val="65000"/>
                  <a:lumOff val="35000"/>
                </a:schemeClr>
              </a:solidFill>
              <a:latin typeface="+mj-lt"/>
            </a:endParaRPr>
          </a:p>
          <a:p>
            <a:pPr algn="ctr"/>
            <a:r>
              <a:rPr lang="en-AU" sz="4000" dirty="0" smtClean="0">
                <a:solidFill>
                  <a:schemeClr val="tx1">
                    <a:lumMod val="65000"/>
                    <a:lumOff val="35000"/>
                  </a:schemeClr>
                </a:solidFill>
                <a:latin typeface="+mj-lt"/>
              </a:rPr>
              <a:t>Recombination?</a:t>
            </a:r>
            <a:endParaRPr lang="en-AU" sz="4000" dirty="0">
              <a:solidFill>
                <a:schemeClr val="tx1">
                  <a:lumMod val="65000"/>
                  <a:lumOff val="35000"/>
                </a:schemeClr>
              </a:solidFill>
              <a:latin typeface="+mj-lt"/>
            </a:endParaRPr>
          </a:p>
        </p:txBody>
      </p:sp>
    </p:spTree>
    <p:extLst>
      <p:ext uri="{BB962C8B-B14F-4D97-AF65-F5344CB8AC3E}">
        <p14:creationId xmlns:p14="http://schemas.microsoft.com/office/powerpoint/2010/main" val="3646890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49770" t="8771" r="-1" b="46382"/>
          <a:stretch/>
        </p:blipFill>
        <p:spPr>
          <a:xfrm>
            <a:off x="433137" y="457200"/>
            <a:ext cx="10492629" cy="5162550"/>
          </a:xfrm>
          <a:prstGeom prst="rect">
            <a:avLst/>
          </a:prstGeom>
        </p:spPr>
      </p:pic>
      <p:sp>
        <p:nvSpPr>
          <p:cNvPr id="3" name="TextBox 2"/>
          <p:cNvSpPr txBox="1"/>
          <p:nvPr/>
        </p:nvSpPr>
        <p:spPr>
          <a:xfrm>
            <a:off x="3333750" y="5619750"/>
            <a:ext cx="6324600" cy="707886"/>
          </a:xfrm>
          <a:prstGeom prst="rect">
            <a:avLst/>
          </a:prstGeom>
          <a:noFill/>
        </p:spPr>
        <p:txBody>
          <a:bodyPr wrap="square" rtlCol="0">
            <a:spAutoFit/>
          </a:bodyPr>
          <a:lstStyle/>
          <a:p>
            <a:pPr algn="ctr"/>
            <a:r>
              <a:rPr lang="en-AU" sz="4000" dirty="0" smtClean="0">
                <a:solidFill>
                  <a:schemeClr val="tx1">
                    <a:lumMod val="65000"/>
                    <a:lumOff val="35000"/>
                  </a:schemeClr>
                </a:solidFill>
              </a:rPr>
              <a:t>Additive effect size variance</a:t>
            </a:r>
            <a:endParaRPr lang="en-AU" sz="4000" dirty="0">
              <a:solidFill>
                <a:schemeClr val="tx1">
                  <a:lumMod val="65000"/>
                  <a:lumOff val="35000"/>
                </a:schemeClr>
              </a:solidFill>
            </a:endParaRPr>
          </a:p>
        </p:txBody>
      </p:sp>
    </p:spTree>
    <p:extLst>
      <p:ext uri="{BB962C8B-B14F-4D97-AF65-F5344CB8AC3E}">
        <p14:creationId xmlns:p14="http://schemas.microsoft.com/office/powerpoint/2010/main" val="366633604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81150" y="228600"/>
            <a:ext cx="9048750" cy="6032500"/>
          </a:xfrm>
          <a:prstGeom prst="rect">
            <a:avLst/>
          </a:prstGeom>
        </p:spPr>
      </p:pic>
    </p:spTree>
    <p:extLst>
      <p:ext uri="{BB962C8B-B14F-4D97-AF65-F5344CB8AC3E}">
        <p14:creationId xmlns:p14="http://schemas.microsoft.com/office/powerpoint/2010/main" val="31669036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47800" y="133350"/>
            <a:ext cx="9172575" cy="6115050"/>
          </a:xfrm>
          <a:prstGeom prst="rect">
            <a:avLst/>
          </a:prstGeom>
        </p:spPr>
      </p:pic>
    </p:spTree>
    <p:extLst>
      <p:ext uri="{BB962C8B-B14F-4D97-AF65-F5344CB8AC3E}">
        <p14:creationId xmlns:p14="http://schemas.microsoft.com/office/powerpoint/2010/main" val="31818845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66800" y="2703513"/>
            <a:ext cx="10058400" cy="1450975"/>
          </a:xfrm>
        </p:spPr>
        <p:txBody>
          <a:bodyPr/>
          <a:lstStyle/>
          <a:p>
            <a:pPr algn="ctr"/>
            <a:r>
              <a:rPr lang="en-AU" dirty="0" smtClean="0">
                <a:solidFill>
                  <a:schemeClr val="tx1">
                    <a:lumMod val="65000"/>
                    <a:lumOff val="35000"/>
                  </a:schemeClr>
                </a:solidFill>
              </a:rPr>
              <a:t>But how often are populations </a:t>
            </a:r>
            <a:r>
              <a:rPr lang="en-AU" b="1" dirty="0" smtClean="0">
                <a:solidFill>
                  <a:schemeClr val="accent1"/>
                </a:solidFill>
              </a:rPr>
              <a:t>perfectly adapted</a:t>
            </a:r>
            <a:r>
              <a:rPr lang="en-AU" dirty="0" smtClean="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63091658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81050" y="971550"/>
            <a:ext cx="4324350" cy="4324350"/>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6" name="Group 15"/>
          <p:cNvGrpSpPr/>
          <p:nvPr/>
        </p:nvGrpSpPr>
        <p:grpSpPr>
          <a:xfrm>
            <a:off x="3532704" y="1513236"/>
            <a:ext cx="1010969" cy="880681"/>
            <a:chOff x="3867984" y="1650396"/>
            <a:chExt cx="1010969" cy="880681"/>
          </a:xfrm>
        </p:grpSpPr>
        <p:sp>
          <p:nvSpPr>
            <p:cNvPr id="9" name="Oval 8"/>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5" name="Group 14"/>
            <p:cNvGrpSpPr/>
            <p:nvPr/>
          </p:nvGrpSpPr>
          <p:grpSpPr>
            <a:xfrm>
              <a:off x="3867984" y="1650396"/>
              <a:ext cx="1010969" cy="880681"/>
              <a:chOff x="3867984" y="1650396"/>
              <a:chExt cx="1010969" cy="880681"/>
            </a:xfrm>
          </p:grpSpPr>
          <p:sp>
            <p:nvSpPr>
              <p:cNvPr id="11" name="Arc 10"/>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2" name="Arc 11"/>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3" name="Arc 12"/>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4" name="Arc 13"/>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7" name="Group 16"/>
          <p:cNvGrpSpPr/>
          <p:nvPr/>
        </p:nvGrpSpPr>
        <p:grpSpPr>
          <a:xfrm rot="730904">
            <a:off x="1932256" y="1597056"/>
            <a:ext cx="1010969" cy="880681"/>
            <a:chOff x="3867984" y="1650396"/>
            <a:chExt cx="1010969" cy="880681"/>
          </a:xfrm>
        </p:grpSpPr>
        <p:sp>
          <p:nvSpPr>
            <p:cNvPr id="18" name="Oval 17"/>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9" name="Group 18"/>
            <p:cNvGrpSpPr/>
            <p:nvPr/>
          </p:nvGrpSpPr>
          <p:grpSpPr>
            <a:xfrm>
              <a:off x="3867984" y="1650396"/>
              <a:ext cx="1010969" cy="880681"/>
              <a:chOff x="3867984" y="1650396"/>
              <a:chExt cx="1010969" cy="880681"/>
            </a:xfrm>
          </p:grpSpPr>
          <p:sp>
            <p:nvSpPr>
              <p:cNvPr id="20" name="Arc 19"/>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21" name="Arc 20"/>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22" name="Arc 21"/>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23" name="Arc 22"/>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24" name="Group 23"/>
          <p:cNvGrpSpPr/>
          <p:nvPr/>
        </p:nvGrpSpPr>
        <p:grpSpPr>
          <a:xfrm rot="20546586">
            <a:off x="979756" y="2693384"/>
            <a:ext cx="1010969" cy="880681"/>
            <a:chOff x="3867984" y="1650396"/>
            <a:chExt cx="1010969" cy="880681"/>
          </a:xfrm>
        </p:grpSpPr>
        <p:sp>
          <p:nvSpPr>
            <p:cNvPr id="25" name="Oval 24"/>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26" name="Group 25"/>
            <p:cNvGrpSpPr/>
            <p:nvPr/>
          </p:nvGrpSpPr>
          <p:grpSpPr>
            <a:xfrm>
              <a:off x="3867984" y="1650396"/>
              <a:ext cx="1010969" cy="880681"/>
              <a:chOff x="3867984" y="1650396"/>
              <a:chExt cx="1010969" cy="880681"/>
            </a:xfrm>
          </p:grpSpPr>
          <p:sp>
            <p:nvSpPr>
              <p:cNvPr id="27" name="Arc 26"/>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28" name="Arc 27"/>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29" name="Arc 28"/>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0" name="Arc 29"/>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31" name="Group 30"/>
          <p:cNvGrpSpPr/>
          <p:nvPr/>
        </p:nvGrpSpPr>
        <p:grpSpPr>
          <a:xfrm rot="20280441">
            <a:off x="2241548" y="3424904"/>
            <a:ext cx="1010969" cy="880681"/>
            <a:chOff x="3867984" y="1650396"/>
            <a:chExt cx="1010969" cy="880681"/>
          </a:xfrm>
        </p:grpSpPr>
        <p:sp>
          <p:nvSpPr>
            <p:cNvPr id="32" name="Oval 31"/>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33" name="Group 32"/>
            <p:cNvGrpSpPr/>
            <p:nvPr/>
          </p:nvGrpSpPr>
          <p:grpSpPr>
            <a:xfrm>
              <a:off x="3867984" y="1650396"/>
              <a:ext cx="1010969" cy="880681"/>
              <a:chOff x="3867984" y="1650396"/>
              <a:chExt cx="1010969" cy="880681"/>
            </a:xfrm>
          </p:grpSpPr>
          <p:sp>
            <p:nvSpPr>
              <p:cNvPr id="34" name="Arc 33"/>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5" name="Arc 34"/>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6" name="Arc 35"/>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7" name="Arc 36"/>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38" name="Group 37"/>
          <p:cNvGrpSpPr/>
          <p:nvPr/>
        </p:nvGrpSpPr>
        <p:grpSpPr>
          <a:xfrm rot="1065057">
            <a:off x="3459993" y="2614133"/>
            <a:ext cx="1010969" cy="880681"/>
            <a:chOff x="3867984" y="1650396"/>
            <a:chExt cx="1010969" cy="880681"/>
          </a:xfrm>
        </p:grpSpPr>
        <p:sp>
          <p:nvSpPr>
            <p:cNvPr id="39" name="Oval 38"/>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40" name="Group 39"/>
            <p:cNvGrpSpPr/>
            <p:nvPr/>
          </p:nvGrpSpPr>
          <p:grpSpPr>
            <a:xfrm>
              <a:off x="3867984" y="1650396"/>
              <a:ext cx="1010969" cy="880681"/>
              <a:chOff x="3867984" y="1650396"/>
              <a:chExt cx="1010969" cy="880681"/>
            </a:xfrm>
          </p:grpSpPr>
          <p:sp>
            <p:nvSpPr>
              <p:cNvPr id="41" name="Arc 40"/>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42" name="Arc 41"/>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43" name="Arc 42"/>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44" name="Arc 43"/>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45" name="Group 44"/>
          <p:cNvGrpSpPr/>
          <p:nvPr/>
        </p:nvGrpSpPr>
        <p:grpSpPr>
          <a:xfrm rot="411753">
            <a:off x="3666465" y="4047438"/>
            <a:ext cx="1010969" cy="880681"/>
            <a:chOff x="3867984" y="1650396"/>
            <a:chExt cx="1010969" cy="880681"/>
          </a:xfrm>
        </p:grpSpPr>
        <p:sp>
          <p:nvSpPr>
            <p:cNvPr id="46" name="Oval 45"/>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47" name="Group 46"/>
            <p:cNvGrpSpPr/>
            <p:nvPr/>
          </p:nvGrpSpPr>
          <p:grpSpPr>
            <a:xfrm>
              <a:off x="3867984" y="1650396"/>
              <a:ext cx="1010969" cy="880681"/>
              <a:chOff x="3867984" y="1650396"/>
              <a:chExt cx="1010969" cy="880681"/>
            </a:xfrm>
          </p:grpSpPr>
          <p:sp>
            <p:nvSpPr>
              <p:cNvPr id="48" name="Arc 47"/>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49" name="Arc 48"/>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50" name="Arc 49"/>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51" name="Arc 50"/>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sp>
        <p:nvSpPr>
          <p:cNvPr id="52" name="Rectangle 51"/>
          <p:cNvSpPr/>
          <p:nvPr/>
        </p:nvSpPr>
        <p:spPr>
          <a:xfrm>
            <a:off x="7054850" y="971550"/>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00" name="Group 99"/>
          <p:cNvGrpSpPr/>
          <p:nvPr/>
        </p:nvGrpSpPr>
        <p:grpSpPr>
          <a:xfrm>
            <a:off x="10050540" y="1439150"/>
            <a:ext cx="635368" cy="528471"/>
            <a:chOff x="9985377" y="1715239"/>
            <a:chExt cx="635368" cy="528471"/>
          </a:xfrm>
        </p:grpSpPr>
        <p:sp>
          <p:nvSpPr>
            <p:cNvPr id="54" name="Oval 53"/>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96" name="Group 95"/>
            <p:cNvGrpSpPr/>
            <p:nvPr/>
          </p:nvGrpSpPr>
          <p:grpSpPr>
            <a:xfrm>
              <a:off x="10146427" y="1715239"/>
              <a:ext cx="474318" cy="522398"/>
              <a:chOff x="10146427" y="1715239"/>
              <a:chExt cx="474318" cy="522398"/>
            </a:xfrm>
          </p:grpSpPr>
          <p:sp>
            <p:nvSpPr>
              <p:cNvPr id="56" name="Arc 55"/>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95" name="Arc 94"/>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97" name="Group 96"/>
            <p:cNvGrpSpPr/>
            <p:nvPr/>
          </p:nvGrpSpPr>
          <p:grpSpPr>
            <a:xfrm flipH="1">
              <a:off x="9985377" y="1721312"/>
              <a:ext cx="474318" cy="522398"/>
              <a:chOff x="10146427" y="1715239"/>
              <a:chExt cx="474318" cy="522398"/>
            </a:xfrm>
          </p:grpSpPr>
          <p:sp>
            <p:nvSpPr>
              <p:cNvPr id="98" name="Arc 97"/>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99" name="Arc 98"/>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01" name="Group 100"/>
          <p:cNvGrpSpPr/>
          <p:nvPr/>
        </p:nvGrpSpPr>
        <p:grpSpPr>
          <a:xfrm rot="1692537">
            <a:off x="8025079" y="1292086"/>
            <a:ext cx="635368" cy="528471"/>
            <a:chOff x="9985377" y="1715239"/>
            <a:chExt cx="635368" cy="528471"/>
          </a:xfrm>
        </p:grpSpPr>
        <p:sp>
          <p:nvSpPr>
            <p:cNvPr id="102" name="Oval 101"/>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03" name="Group 102"/>
            <p:cNvGrpSpPr/>
            <p:nvPr/>
          </p:nvGrpSpPr>
          <p:grpSpPr>
            <a:xfrm>
              <a:off x="10146427" y="1715239"/>
              <a:ext cx="474318" cy="522398"/>
              <a:chOff x="10146427" y="1715239"/>
              <a:chExt cx="474318" cy="522398"/>
            </a:xfrm>
          </p:grpSpPr>
          <p:sp>
            <p:nvSpPr>
              <p:cNvPr id="107" name="Arc 106"/>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08" name="Arc 107"/>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104" name="Group 103"/>
            <p:cNvGrpSpPr/>
            <p:nvPr/>
          </p:nvGrpSpPr>
          <p:grpSpPr>
            <a:xfrm flipH="1">
              <a:off x="9985377" y="1721312"/>
              <a:ext cx="474318" cy="522398"/>
              <a:chOff x="10146427" y="1715239"/>
              <a:chExt cx="474318" cy="522398"/>
            </a:xfrm>
          </p:grpSpPr>
          <p:sp>
            <p:nvSpPr>
              <p:cNvPr id="105" name="Arc 104"/>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06" name="Arc 105"/>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09" name="Group 108"/>
          <p:cNvGrpSpPr/>
          <p:nvPr/>
        </p:nvGrpSpPr>
        <p:grpSpPr>
          <a:xfrm rot="2339790">
            <a:off x="7459800" y="2569627"/>
            <a:ext cx="635368" cy="528471"/>
            <a:chOff x="9985377" y="1715239"/>
            <a:chExt cx="635368" cy="528471"/>
          </a:xfrm>
        </p:grpSpPr>
        <p:sp>
          <p:nvSpPr>
            <p:cNvPr id="110" name="Oval 109"/>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11" name="Group 110"/>
            <p:cNvGrpSpPr/>
            <p:nvPr/>
          </p:nvGrpSpPr>
          <p:grpSpPr>
            <a:xfrm>
              <a:off x="10146427" y="1715239"/>
              <a:ext cx="474318" cy="522398"/>
              <a:chOff x="10146427" y="1715239"/>
              <a:chExt cx="474318" cy="522398"/>
            </a:xfrm>
          </p:grpSpPr>
          <p:sp>
            <p:nvSpPr>
              <p:cNvPr id="115" name="Arc 114"/>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16" name="Arc 115"/>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112" name="Group 111"/>
            <p:cNvGrpSpPr/>
            <p:nvPr/>
          </p:nvGrpSpPr>
          <p:grpSpPr>
            <a:xfrm flipH="1">
              <a:off x="9985377" y="1721312"/>
              <a:ext cx="474318" cy="522398"/>
              <a:chOff x="10146427" y="1715239"/>
              <a:chExt cx="474318" cy="522398"/>
            </a:xfrm>
          </p:grpSpPr>
          <p:sp>
            <p:nvSpPr>
              <p:cNvPr id="113" name="Arc 112"/>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14" name="Arc 113"/>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17" name="Group 116"/>
          <p:cNvGrpSpPr/>
          <p:nvPr/>
        </p:nvGrpSpPr>
        <p:grpSpPr>
          <a:xfrm rot="1944285">
            <a:off x="10191173" y="3222476"/>
            <a:ext cx="635368" cy="528471"/>
            <a:chOff x="9985377" y="1715239"/>
            <a:chExt cx="635368" cy="528471"/>
          </a:xfrm>
        </p:grpSpPr>
        <p:sp>
          <p:nvSpPr>
            <p:cNvPr id="118" name="Oval 117"/>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19" name="Group 118"/>
            <p:cNvGrpSpPr/>
            <p:nvPr/>
          </p:nvGrpSpPr>
          <p:grpSpPr>
            <a:xfrm>
              <a:off x="10146427" y="1715239"/>
              <a:ext cx="474318" cy="522398"/>
              <a:chOff x="10146427" y="1715239"/>
              <a:chExt cx="474318" cy="522398"/>
            </a:xfrm>
          </p:grpSpPr>
          <p:sp>
            <p:nvSpPr>
              <p:cNvPr id="123" name="Arc 122"/>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24" name="Arc 123"/>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120" name="Group 119"/>
            <p:cNvGrpSpPr/>
            <p:nvPr/>
          </p:nvGrpSpPr>
          <p:grpSpPr>
            <a:xfrm flipH="1">
              <a:off x="9985377" y="1721312"/>
              <a:ext cx="474318" cy="522398"/>
              <a:chOff x="10146427" y="1715239"/>
              <a:chExt cx="474318" cy="522398"/>
            </a:xfrm>
          </p:grpSpPr>
          <p:sp>
            <p:nvSpPr>
              <p:cNvPr id="121" name="Arc 120"/>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22" name="Arc 121"/>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25" name="Group 124"/>
          <p:cNvGrpSpPr/>
          <p:nvPr/>
        </p:nvGrpSpPr>
        <p:grpSpPr>
          <a:xfrm rot="20552671">
            <a:off x="9013646" y="4153806"/>
            <a:ext cx="635368" cy="528471"/>
            <a:chOff x="9985377" y="1715239"/>
            <a:chExt cx="635368" cy="528471"/>
          </a:xfrm>
        </p:grpSpPr>
        <p:sp>
          <p:nvSpPr>
            <p:cNvPr id="126" name="Oval 125"/>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27" name="Group 126"/>
            <p:cNvGrpSpPr/>
            <p:nvPr/>
          </p:nvGrpSpPr>
          <p:grpSpPr>
            <a:xfrm>
              <a:off x="10146427" y="1715239"/>
              <a:ext cx="474318" cy="522398"/>
              <a:chOff x="10146427" y="1715239"/>
              <a:chExt cx="474318" cy="522398"/>
            </a:xfrm>
          </p:grpSpPr>
          <p:sp>
            <p:nvSpPr>
              <p:cNvPr id="131" name="Arc 130"/>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32" name="Arc 131"/>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128" name="Group 127"/>
            <p:cNvGrpSpPr/>
            <p:nvPr/>
          </p:nvGrpSpPr>
          <p:grpSpPr>
            <a:xfrm flipH="1">
              <a:off x="9985377" y="1721312"/>
              <a:ext cx="474318" cy="522398"/>
              <a:chOff x="10146427" y="1715239"/>
              <a:chExt cx="474318" cy="522398"/>
            </a:xfrm>
          </p:grpSpPr>
          <p:sp>
            <p:nvSpPr>
              <p:cNvPr id="129" name="Arc 128"/>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30" name="Arc 129"/>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33" name="Group 132"/>
          <p:cNvGrpSpPr/>
          <p:nvPr/>
        </p:nvGrpSpPr>
        <p:grpSpPr>
          <a:xfrm rot="19808765">
            <a:off x="7482719" y="3966454"/>
            <a:ext cx="635368" cy="528471"/>
            <a:chOff x="9985377" y="1715239"/>
            <a:chExt cx="635368" cy="528471"/>
          </a:xfrm>
        </p:grpSpPr>
        <p:sp>
          <p:nvSpPr>
            <p:cNvPr id="134" name="Oval 133"/>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35" name="Group 134"/>
            <p:cNvGrpSpPr/>
            <p:nvPr/>
          </p:nvGrpSpPr>
          <p:grpSpPr>
            <a:xfrm>
              <a:off x="10146427" y="1715239"/>
              <a:ext cx="474318" cy="522398"/>
              <a:chOff x="10146427" y="1715239"/>
              <a:chExt cx="474318" cy="522398"/>
            </a:xfrm>
          </p:grpSpPr>
          <p:sp>
            <p:nvSpPr>
              <p:cNvPr id="139" name="Arc 138"/>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40" name="Arc 139"/>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136" name="Group 135"/>
            <p:cNvGrpSpPr/>
            <p:nvPr/>
          </p:nvGrpSpPr>
          <p:grpSpPr>
            <a:xfrm flipH="1">
              <a:off x="9985377" y="1721312"/>
              <a:ext cx="474318" cy="522398"/>
              <a:chOff x="10146427" y="1715239"/>
              <a:chExt cx="474318" cy="522398"/>
            </a:xfrm>
          </p:grpSpPr>
          <p:sp>
            <p:nvSpPr>
              <p:cNvPr id="137" name="Arc 136"/>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38" name="Arc 137"/>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41" name="Group 140"/>
          <p:cNvGrpSpPr/>
          <p:nvPr/>
        </p:nvGrpSpPr>
        <p:grpSpPr>
          <a:xfrm rot="20269373">
            <a:off x="8899340" y="2351936"/>
            <a:ext cx="635368" cy="528471"/>
            <a:chOff x="9985377" y="1715239"/>
            <a:chExt cx="635368" cy="528471"/>
          </a:xfrm>
        </p:grpSpPr>
        <p:sp>
          <p:nvSpPr>
            <p:cNvPr id="142" name="Oval 141"/>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43" name="Group 142"/>
            <p:cNvGrpSpPr/>
            <p:nvPr/>
          </p:nvGrpSpPr>
          <p:grpSpPr>
            <a:xfrm>
              <a:off x="10146427" y="1715239"/>
              <a:ext cx="474318" cy="522398"/>
              <a:chOff x="10146427" y="1715239"/>
              <a:chExt cx="474318" cy="522398"/>
            </a:xfrm>
          </p:grpSpPr>
          <p:sp>
            <p:nvSpPr>
              <p:cNvPr id="147" name="Arc 146"/>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48" name="Arc 147"/>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144" name="Group 143"/>
            <p:cNvGrpSpPr/>
            <p:nvPr/>
          </p:nvGrpSpPr>
          <p:grpSpPr>
            <a:xfrm flipH="1">
              <a:off x="9985377" y="1721312"/>
              <a:ext cx="474318" cy="522398"/>
              <a:chOff x="10146427" y="1715239"/>
              <a:chExt cx="474318" cy="522398"/>
            </a:xfrm>
          </p:grpSpPr>
          <p:sp>
            <p:nvSpPr>
              <p:cNvPr id="145" name="Arc 144"/>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46" name="Arc 145"/>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spTree>
    <p:extLst>
      <p:ext uri="{BB962C8B-B14F-4D97-AF65-F5344CB8AC3E}">
        <p14:creationId xmlns:p14="http://schemas.microsoft.com/office/powerpoint/2010/main" val="408851333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1973" y="2967335"/>
            <a:ext cx="10968054" cy="923330"/>
          </a:xfrm>
          <a:prstGeom prst="rect">
            <a:avLst/>
          </a:prstGeom>
          <a:noFill/>
        </p:spPr>
        <p:txBody>
          <a:bodyPr wrap="square" rtlCol="0">
            <a:spAutoFit/>
          </a:bodyPr>
          <a:lstStyle/>
          <a:p>
            <a:pPr algn="ctr"/>
            <a:r>
              <a:rPr lang="en-AU" sz="5400" dirty="0" smtClean="0">
                <a:solidFill>
                  <a:schemeClr val="tx1">
                    <a:lumMod val="65000"/>
                    <a:lumOff val="35000"/>
                  </a:schemeClr>
                </a:solidFill>
              </a:rPr>
              <a:t>What </a:t>
            </a:r>
            <a:r>
              <a:rPr lang="en-AU" sz="5400" b="1" dirty="0" smtClean="0">
                <a:solidFill>
                  <a:schemeClr val="accent1"/>
                </a:solidFill>
              </a:rPr>
              <a:t>mediates</a:t>
            </a:r>
            <a:r>
              <a:rPr lang="en-AU" sz="5400" dirty="0" smtClean="0">
                <a:solidFill>
                  <a:schemeClr val="accent1"/>
                </a:solidFill>
              </a:rPr>
              <a:t> </a:t>
            </a:r>
            <a:r>
              <a:rPr lang="en-AU" sz="5400" dirty="0" smtClean="0">
                <a:solidFill>
                  <a:schemeClr val="tx1">
                    <a:lumMod val="65000"/>
                    <a:lumOff val="35000"/>
                  </a:schemeClr>
                </a:solidFill>
              </a:rPr>
              <a:t>these differences?</a:t>
            </a:r>
            <a:endParaRPr lang="en-AU" sz="5400" dirty="0">
              <a:solidFill>
                <a:schemeClr val="tx1">
                  <a:lumMod val="65000"/>
                  <a:lumOff val="35000"/>
                </a:schemeClr>
              </a:solidFill>
            </a:endParaRPr>
          </a:p>
        </p:txBody>
      </p:sp>
    </p:spTree>
    <p:extLst>
      <p:ext uri="{BB962C8B-B14F-4D97-AF65-F5344CB8AC3E}">
        <p14:creationId xmlns:p14="http://schemas.microsoft.com/office/powerpoint/2010/main" val="18009640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43000"/>
            <a:ext cx="12192000" cy="4572000"/>
          </a:xfrm>
          <a:prstGeom prst="rect">
            <a:avLst/>
          </a:prstGeom>
        </p:spPr>
      </p:pic>
    </p:spTree>
    <p:extLst>
      <p:ext uri="{BB962C8B-B14F-4D97-AF65-F5344CB8AC3E}">
        <p14:creationId xmlns:p14="http://schemas.microsoft.com/office/powerpoint/2010/main" val="197814678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6830877" y="630302"/>
            <a:ext cx="5038115" cy="5183675"/>
            <a:chOff x="774179" y="952430"/>
            <a:chExt cx="5038115" cy="5183675"/>
          </a:xfrm>
        </p:grpSpPr>
        <p:sp>
          <p:nvSpPr>
            <p:cNvPr id="49" name="Rectangle">
              <a:extLst>
                <a:ext uri="{FF2B5EF4-FFF2-40B4-BE49-F238E27FC236}">
                  <a16:creationId xmlns="" xmlns:a16="http://schemas.microsoft.com/office/drawing/2014/main" id="{8958FECA-F5A5-4E11-A7A5-18EAA0FE5A33}"/>
                </a:ext>
              </a:extLst>
            </p:cNvPr>
            <p:cNvSpPr/>
            <p:nvPr/>
          </p:nvSpPr>
          <p:spPr>
            <a:xfrm>
              <a:off x="774179" y="952430"/>
              <a:ext cx="5038115" cy="5183675"/>
            </a:xfrm>
            <a:prstGeom prst="rect">
              <a:avLst/>
            </a:prstGeom>
            <a:solidFill>
              <a:schemeClr val="bg1"/>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6" name="Circle">
              <a:extLst>
                <a:ext uri="{FF2B5EF4-FFF2-40B4-BE49-F238E27FC236}">
                  <a16:creationId xmlns="" xmlns:a16="http://schemas.microsoft.com/office/drawing/2014/main" id="{58B09903-E371-473B-890E-108EF2FCEE9D}"/>
                </a:ext>
              </a:extLst>
            </p:cNvPr>
            <p:cNvSpPr/>
            <p:nvPr/>
          </p:nvSpPr>
          <p:spPr>
            <a:xfrm>
              <a:off x="774179" y="102521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7" name="Circle">
              <a:extLst>
                <a:ext uri="{FF2B5EF4-FFF2-40B4-BE49-F238E27FC236}">
                  <a16:creationId xmlns="" xmlns:a16="http://schemas.microsoft.com/office/drawing/2014/main" id="{56FA6BAA-0BDD-430A-80BD-19F6AFECD920}"/>
                </a:ext>
              </a:extLst>
            </p:cNvPr>
            <p:cNvSpPr/>
            <p:nvPr/>
          </p:nvSpPr>
          <p:spPr>
            <a:xfrm>
              <a:off x="2084488" y="183976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8" name="Circle">
              <a:extLst>
                <a:ext uri="{FF2B5EF4-FFF2-40B4-BE49-F238E27FC236}">
                  <a16:creationId xmlns="" xmlns:a16="http://schemas.microsoft.com/office/drawing/2014/main" id="{0D90869C-1C9F-4966-8B64-02CAC54C0D70}"/>
                </a:ext>
              </a:extLst>
            </p:cNvPr>
            <p:cNvSpPr/>
            <p:nvPr/>
          </p:nvSpPr>
          <p:spPr>
            <a:xfrm>
              <a:off x="3108214" y="218163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0" name="Circle">
              <a:extLst>
                <a:ext uri="{FF2B5EF4-FFF2-40B4-BE49-F238E27FC236}">
                  <a16:creationId xmlns="" xmlns:a16="http://schemas.microsoft.com/office/drawing/2014/main" id="{2CE4DF51-CF44-43C7-99A9-80365F94AD7E}"/>
                </a:ext>
              </a:extLst>
            </p:cNvPr>
            <p:cNvSpPr/>
            <p:nvPr/>
          </p:nvSpPr>
          <p:spPr>
            <a:xfrm>
              <a:off x="4174340" y="269949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1" name="Circle">
              <a:extLst>
                <a:ext uri="{FF2B5EF4-FFF2-40B4-BE49-F238E27FC236}">
                  <a16:creationId xmlns="" xmlns:a16="http://schemas.microsoft.com/office/drawing/2014/main" id="{8A9BBC3B-63C0-4C5C-9210-33A0F1A013F8}"/>
                </a:ext>
              </a:extLst>
            </p:cNvPr>
            <p:cNvSpPr/>
            <p:nvPr/>
          </p:nvSpPr>
          <p:spPr>
            <a:xfrm>
              <a:off x="4508289" y="303344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2" name="Circle">
              <a:extLst>
                <a:ext uri="{FF2B5EF4-FFF2-40B4-BE49-F238E27FC236}">
                  <a16:creationId xmlns="" xmlns:a16="http://schemas.microsoft.com/office/drawing/2014/main" id="{510462BE-63B7-4276-8421-E15EB7E01B53}"/>
                </a:ext>
              </a:extLst>
            </p:cNvPr>
            <p:cNvSpPr/>
            <p:nvPr/>
          </p:nvSpPr>
          <p:spPr>
            <a:xfrm>
              <a:off x="1467247" y="147014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5" name="Rectangle 54">
              <a:extLst>
                <a:ext uri="{FF2B5EF4-FFF2-40B4-BE49-F238E27FC236}">
                  <a16:creationId xmlns="" xmlns:a16="http://schemas.microsoft.com/office/drawing/2014/main" id="{E4143CDB-E701-4AC3-9607-0B8438344B28}"/>
                </a:ext>
              </a:extLst>
            </p:cNvPr>
            <p:cNvSpPr/>
            <p:nvPr/>
          </p:nvSpPr>
          <p:spPr>
            <a:xfrm>
              <a:off x="4632278" y="252593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56" name="Rectangle 55">
              <a:extLst>
                <a:ext uri="{FF2B5EF4-FFF2-40B4-BE49-F238E27FC236}">
                  <a16:creationId xmlns="" xmlns:a16="http://schemas.microsoft.com/office/drawing/2014/main" id="{1FBB1AE6-8E3A-4A37-9577-4170ED921BAE}"/>
                </a:ext>
              </a:extLst>
            </p:cNvPr>
            <p:cNvSpPr/>
            <p:nvPr/>
          </p:nvSpPr>
          <p:spPr>
            <a:xfrm>
              <a:off x="3685747" y="200531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58" name="Rectangle 57">
              <a:extLst>
                <a:ext uri="{FF2B5EF4-FFF2-40B4-BE49-F238E27FC236}">
                  <a16:creationId xmlns="" xmlns:a16="http://schemas.microsoft.com/office/drawing/2014/main" id="{24BCB3D5-C438-4571-B46F-44EC5C2CAB6A}"/>
                </a:ext>
              </a:extLst>
            </p:cNvPr>
            <p:cNvSpPr/>
            <p:nvPr/>
          </p:nvSpPr>
          <p:spPr>
            <a:xfrm>
              <a:off x="4025617" y="276926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59" name="Rectangle 58">
              <a:extLst>
                <a:ext uri="{FF2B5EF4-FFF2-40B4-BE49-F238E27FC236}">
                  <a16:creationId xmlns="" xmlns:a16="http://schemas.microsoft.com/office/drawing/2014/main" id="{BB44D4EF-3C3D-4A1D-B895-C35B075A1973}"/>
                </a:ext>
              </a:extLst>
            </p:cNvPr>
            <p:cNvSpPr/>
            <p:nvPr/>
          </p:nvSpPr>
          <p:spPr>
            <a:xfrm>
              <a:off x="4420439" y="3274034"/>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0" name="Rectangle 59">
              <a:extLst>
                <a:ext uri="{FF2B5EF4-FFF2-40B4-BE49-F238E27FC236}">
                  <a16:creationId xmlns="" xmlns:a16="http://schemas.microsoft.com/office/drawing/2014/main" id="{7EF30EA8-FF4A-4641-A25B-DA5335A60878}"/>
                </a:ext>
              </a:extLst>
            </p:cNvPr>
            <p:cNvSpPr/>
            <p:nvPr/>
          </p:nvSpPr>
          <p:spPr>
            <a:xfrm>
              <a:off x="4839514" y="332244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1" name="Rectangle 60">
              <a:extLst>
                <a:ext uri="{FF2B5EF4-FFF2-40B4-BE49-F238E27FC236}">
                  <a16:creationId xmlns="" xmlns:a16="http://schemas.microsoft.com/office/drawing/2014/main" id="{5BF455DC-212C-43D8-9855-3F775894A266}"/>
                </a:ext>
              </a:extLst>
            </p:cNvPr>
            <p:cNvSpPr/>
            <p:nvPr/>
          </p:nvSpPr>
          <p:spPr>
            <a:xfrm>
              <a:off x="4742116" y="2854844"/>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6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2" name="Rectangle 61">
              <a:extLst>
                <a:ext uri="{FF2B5EF4-FFF2-40B4-BE49-F238E27FC236}">
                  <a16:creationId xmlns="" xmlns:a16="http://schemas.microsoft.com/office/drawing/2014/main" id="{A9FA66BA-13B0-44AA-B740-17D6AA107059}"/>
                </a:ext>
              </a:extLst>
            </p:cNvPr>
            <p:cNvSpPr/>
            <p:nvPr/>
          </p:nvSpPr>
          <p:spPr>
            <a:xfrm>
              <a:off x="4078045" y="3191801"/>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3" name="Rectangle 62">
              <a:extLst>
                <a:ext uri="{FF2B5EF4-FFF2-40B4-BE49-F238E27FC236}">
                  <a16:creationId xmlns="" xmlns:a16="http://schemas.microsoft.com/office/drawing/2014/main" id="{4CE1B4B0-2C83-4832-8BDC-FE7C4D09C4E7}"/>
                </a:ext>
              </a:extLst>
            </p:cNvPr>
            <p:cNvSpPr/>
            <p:nvPr/>
          </p:nvSpPr>
          <p:spPr>
            <a:xfrm>
              <a:off x="4192386" y="2459195"/>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4" name="Rectangle 63">
              <a:extLst>
                <a:ext uri="{FF2B5EF4-FFF2-40B4-BE49-F238E27FC236}">
                  <a16:creationId xmlns="" xmlns:a16="http://schemas.microsoft.com/office/drawing/2014/main" id="{4146B17B-776F-40B1-ABD6-900E88244590}"/>
                </a:ext>
              </a:extLst>
            </p:cNvPr>
            <p:cNvSpPr/>
            <p:nvPr/>
          </p:nvSpPr>
          <p:spPr>
            <a:xfrm>
              <a:off x="3507332" y="2365294"/>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5" name="Rectangle 64">
              <a:extLst>
                <a:ext uri="{FF2B5EF4-FFF2-40B4-BE49-F238E27FC236}">
                  <a16:creationId xmlns="" xmlns:a16="http://schemas.microsoft.com/office/drawing/2014/main" id="{FFA9C380-7E36-435D-8AB8-EB2DFA9B6272}"/>
                </a:ext>
              </a:extLst>
            </p:cNvPr>
            <p:cNvSpPr/>
            <p:nvPr/>
          </p:nvSpPr>
          <p:spPr>
            <a:xfrm>
              <a:off x="2691667" y="264386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6" name="Rectangle 65">
              <a:extLst>
                <a:ext uri="{FF2B5EF4-FFF2-40B4-BE49-F238E27FC236}">
                  <a16:creationId xmlns="" xmlns:a16="http://schemas.microsoft.com/office/drawing/2014/main" id="{A6BE03BB-F366-4F03-865F-4F75FD0E8A12}"/>
                </a:ext>
              </a:extLst>
            </p:cNvPr>
            <p:cNvSpPr/>
            <p:nvPr/>
          </p:nvSpPr>
          <p:spPr>
            <a:xfrm>
              <a:off x="4105613" y="3434977"/>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7" name="Rectangle 66">
              <a:extLst>
                <a:ext uri="{FF2B5EF4-FFF2-40B4-BE49-F238E27FC236}">
                  <a16:creationId xmlns="" xmlns:a16="http://schemas.microsoft.com/office/drawing/2014/main" id="{DD931609-4C01-491F-B997-41B962E55712}"/>
                </a:ext>
              </a:extLst>
            </p:cNvPr>
            <p:cNvSpPr/>
            <p:nvPr/>
          </p:nvSpPr>
          <p:spPr>
            <a:xfrm>
              <a:off x="3350879" y="3288436"/>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8" name="Rectangle 67">
              <a:extLst>
                <a:ext uri="{FF2B5EF4-FFF2-40B4-BE49-F238E27FC236}">
                  <a16:creationId xmlns="" xmlns:a16="http://schemas.microsoft.com/office/drawing/2014/main" id="{714E1D76-F811-47D6-82E7-F755FF7746A0}"/>
                </a:ext>
              </a:extLst>
            </p:cNvPr>
            <p:cNvSpPr/>
            <p:nvPr/>
          </p:nvSpPr>
          <p:spPr>
            <a:xfrm>
              <a:off x="3638951" y="3000092"/>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9" name="Rectangle 68">
              <a:extLst>
                <a:ext uri="{FF2B5EF4-FFF2-40B4-BE49-F238E27FC236}">
                  <a16:creationId xmlns="" xmlns:a16="http://schemas.microsoft.com/office/drawing/2014/main" id="{3920038E-5C25-4C0B-A2BD-2F2A2581F0A5}"/>
                </a:ext>
              </a:extLst>
            </p:cNvPr>
            <p:cNvSpPr/>
            <p:nvPr/>
          </p:nvSpPr>
          <p:spPr>
            <a:xfrm>
              <a:off x="3155277" y="395775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0" name="Rectangle 69">
              <a:extLst>
                <a:ext uri="{FF2B5EF4-FFF2-40B4-BE49-F238E27FC236}">
                  <a16:creationId xmlns="" xmlns:a16="http://schemas.microsoft.com/office/drawing/2014/main" id="{48F7ACD7-A954-4221-8235-A08064223C8F}"/>
                </a:ext>
              </a:extLst>
            </p:cNvPr>
            <p:cNvSpPr/>
            <p:nvPr/>
          </p:nvSpPr>
          <p:spPr>
            <a:xfrm>
              <a:off x="4619655" y="3385207"/>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1" name="Rectangle 70">
              <a:extLst>
                <a:ext uri="{FF2B5EF4-FFF2-40B4-BE49-F238E27FC236}">
                  <a16:creationId xmlns="" xmlns:a16="http://schemas.microsoft.com/office/drawing/2014/main" id="{728CEEC4-FE02-42D0-81EF-7AAF11DC8441}"/>
                </a:ext>
              </a:extLst>
            </p:cNvPr>
            <p:cNvSpPr/>
            <p:nvPr/>
          </p:nvSpPr>
          <p:spPr>
            <a:xfrm>
              <a:off x="4291149" y="2829533"/>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2" name="Rectangle 71">
              <a:extLst>
                <a:ext uri="{FF2B5EF4-FFF2-40B4-BE49-F238E27FC236}">
                  <a16:creationId xmlns="" xmlns:a16="http://schemas.microsoft.com/office/drawing/2014/main" id="{FF9D38A4-A72A-4C09-A609-C173C0FBDCB0}"/>
                </a:ext>
              </a:extLst>
            </p:cNvPr>
            <p:cNvSpPr/>
            <p:nvPr/>
          </p:nvSpPr>
          <p:spPr>
            <a:xfrm>
              <a:off x="4134696" y="3891160"/>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3" name="Rectangle 72">
              <a:extLst>
                <a:ext uri="{FF2B5EF4-FFF2-40B4-BE49-F238E27FC236}">
                  <a16:creationId xmlns="" xmlns:a16="http://schemas.microsoft.com/office/drawing/2014/main" id="{CBDDBDE5-1CAF-4AB7-9F5A-FA1358F60D46}"/>
                </a:ext>
              </a:extLst>
            </p:cNvPr>
            <p:cNvSpPr/>
            <p:nvPr/>
          </p:nvSpPr>
          <p:spPr>
            <a:xfrm>
              <a:off x="2484642" y="3161042"/>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4" name="Rectangle 73">
              <a:extLst>
                <a:ext uri="{FF2B5EF4-FFF2-40B4-BE49-F238E27FC236}">
                  <a16:creationId xmlns="" xmlns:a16="http://schemas.microsoft.com/office/drawing/2014/main" id="{F4A6C4A0-B858-49B1-86B6-006D5339C33E}"/>
                </a:ext>
              </a:extLst>
            </p:cNvPr>
            <p:cNvSpPr/>
            <p:nvPr/>
          </p:nvSpPr>
          <p:spPr>
            <a:xfrm>
              <a:off x="2539949" y="3928763"/>
              <a:ext cx="389850"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32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32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5" name="Rectangle 74">
              <a:extLst>
                <a:ext uri="{FF2B5EF4-FFF2-40B4-BE49-F238E27FC236}">
                  <a16:creationId xmlns="" xmlns:a16="http://schemas.microsoft.com/office/drawing/2014/main" id="{6C623C62-67FA-444C-9488-62EB2AB0742B}"/>
                </a:ext>
              </a:extLst>
            </p:cNvPr>
            <p:cNvSpPr/>
            <p:nvPr/>
          </p:nvSpPr>
          <p:spPr>
            <a:xfrm>
              <a:off x="3717487" y="448916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grpSp>
      <p:sp>
        <p:nvSpPr>
          <p:cNvPr id="7" name="Title 6"/>
          <p:cNvSpPr>
            <a:spLocks noGrp="1"/>
          </p:cNvSpPr>
          <p:nvPr>
            <p:ph type="title"/>
          </p:nvPr>
        </p:nvSpPr>
        <p:spPr/>
        <p:txBody>
          <a:bodyPr/>
          <a:lstStyle/>
          <a:p>
            <a:r>
              <a:rPr lang="en-AU" dirty="0">
                <a:solidFill>
                  <a:schemeClr val="tx1">
                    <a:lumMod val="65000"/>
                    <a:lumOff val="35000"/>
                  </a:schemeClr>
                </a:solidFill>
              </a:rPr>
              <a:t>Bringing it </a:t>
            </a:r>
            <a:r>
              <a:rPr lang="en-AU" dirty="0" smtClean="0">
                <a:solidFill>
                  <a:schemeClr val="tx1">
                    <a:lumMod val="65000"/>
                    <a:lumOff val="35000"/>
                  </a:schemeClr>
                </a:solidFill>
              </a:rPr>
              <a:t>all together</a:t>
            </a:r>
            <a:endParaRPr lang="en-AU" dirty="0"/>
          </a:p>
        </p:txBody>
      </p:sp>
      <p:sp>
        <p:nvSpPr>
          <p:cNvPr id="8" name="Content Placeholder 7"/>
          <p:cNvSpPr>
            <a:spLocks noGrp="1"/>
          </p:cNvSpPr>
          <p:nvPr>
            <p:ph idx="1"/>
          </p:nvPr>
        </p:nvSpPr>
        <p:spPr>
          <a:xfrm>
            <a:off x="1097280" y="1974071"/>
            <a:ext cx="5078931" cy="4023360"/>
          </a:xfrm>
        </p:spPr>
        <p:txBody>
          <a:bodyPr>
            <a:noAutofit/>
          </a:bodyPr>
          <a:lstStyle/>
          <a:p>
            <a:r>
              <a:rPr lang="en-AU" sz="2800" dirty="0" smtClean="0">
                <a:solidFill>
                  <a:schemeClr val="tx1">
                    <a:lumMod val="65000"/>
                    <a:lumOff val="35000"/>
                  </a:schemeClr>
                </a:solidFill>
              </a:rPr>
              <a:t>House-of-Cards: Low mutation rates leads to low chance of swamping; strong selection leads to efficient removal of deleterious alleles.</a:t>
            </a:r>
          </a:p>
          <a:p>
            <a:r>
              <a:rPr lang="en-AU" sz="2800" dirty="0" smtClean="0">
                <a:solidFill>
                  <a:schemeClr val="tx1">
                    <a:lumMod val="65000"/>
                    <a:lumOff val="35000"/>
                  </a:schemeClr>
                </a:solidFill>
              </a:rPr>
              <a:t>Gaussian: High mutation rates swamp populations with mutations; weak selection is unable to reign in deleterious effects.</a:t>
            </a:r>
            <a:endParaRPr lang="en-AU" sz="2800" dirty="0">
              <a:solidFill>
                <a:schemeClr val="tx1">
                  <a:lumMod val="65000"/>
                  <a:lumOff val="35000"/>
                </a:schemeClr>
              </a:solidFill>
            </a:endParaRPr>
          </a:p>
        </p:txBody>
      </p:sp>
      <p:sp>
        <p:nvSpPr>
          <p:cNvPr id="76" name="TextBox 75"/>
          <p:cNvSpPr txBox="1"/>
          <p:nvPr/>
        </p:nvSpPr>
        <p:spPr>
          <a:xfrm>
            <a:off x="8763876" y="5774603"/>
            <a:ext cx="1361350" cy="523220"/>
          </a:xfrm>
          <a:prstGeom prst="rect">
            <a:avLst/>
          </a:prstGeom>
          <a:noFill/>
        </p:spPr>
        <p:txBody>
          <a:bodyPr wrap="square" rtlCol="0">
            <a:spAutoFit/>
          </a:bodyPr>
          <a:lstStyle/>
          <a:p>
            <a:pPr algn="ctr"/>
            <a:r>
              <a:rPr lang="en-AU" sz="2800" dirty="0" smtClean="0">
                <a:latin typeface="+mj-lt"/>
              </a:rPr>
              <a:t>Trait 1</a:t>
            </a:r>
            <a:endParaRPr lang="en-AU" dirty="0">
              <a:latin typeface="+mj-lt"/>
            </a:endParaRPr>
          </a:p>
        </p:txBody>
      </p:sp>
      <p:sp>
        <p:nvSpPr>
          <p:cNvPr id="77" name="TextBox 76"/>
          <p:cNvSpPr txBox="1"/>
          <p:nvPr/>
        </p:nvSpPr>
        <p:spPr>
          <a:xfrm rot="16200000">
            <a:off x="5725639" y="2833383"/>
            <a:ext cx="1361350" cy="523220"/>
          </a:xfrm>
          <a:prstGeom prst="rect">
            <a:avLst/>
          </a:prstGeom>
          <a:noFill/>
        </p:spPr>
        <p:txBody>
          <a:bodyPr wrap="square" rtlCol="0">
            <a:spAutoFit/>
          </a:bodyPr>
          <a:lstStyle/>
          <a:p>
            <a:pPr algn="ctr"/>
            <a:r>
              <a:rPr lang="en-AU" sz="2800" dirty="0" smtClean="0">
                <a:latin typeface="+mj-lt"/>
              </a:rPr>
              <a:t>Trait 2</a:t>
            </a:r>
            <a:endParaRPr lang="en-AU" dirty="0">
              <a:latin typeface="+mj-lt"/>
            </a:endParaRPr>
          </a:p>
        </p:txBody>
      </p:sp>
    </p:spTree>
    <p:extLst>
      <p:ext uri="{BB962C8B-B14F-4D97-AF65-F5344CB8AC3E}">
        <p14:creationId xmlns:p14="http://schemas.microsoft.com/office/powerpoint/2010/main" val="316881997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Circle">
            <a:extLst>
              <a:ext uri="{FF2B5EF4-FFF2-40B4-BE49-F238E27FC236}">
                <a16:creationId xmlns:a16="http://schemas.microsoft.com/office/drawing/2014/main" xmlns="" id="{3C996158-691C-4062-8151-DE186CE59366}"/>
              </a:ext>
            </a:extLst>
          </p:cNvPr>
          <p:cNvSpPr/>
          <p:nvPr/>
        </p:nvSpPr>
        <p:spPr>
          <a:xfrm>
            <a:off x="7881745" y="4415580"/>
            <a:ext cx="254995" cy="254995"/>
          </a:xfrm>
          <a:prstGeom prst="ellipse">
            <a:avLst/>
          </a:prstGeom>
          <a:solidFill>
            <a:srgbClr val="7EBEDE"/>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40" name="Circle">
            <a:extLst>
              <a:ext uri="{FF2B5EF4-FFF2-40B4-BE49-F238E27FC236}">
                <a16:creationId xmlns="" xmlns:a16="http://schemas.microsoft.com/office/drawing/2014/main" id="{58B09903-E371-473B-890E-108EF2FCEE9D}"/>
              </a:ext>
            </a:extLst>
          </p:cNvPr>
          <p:cNvSpPr/>
          <p:nvPr/>
        </p:nvSpPr>
        <p:spPr>
          <a:xfrm>
            <a:off x="1800874" y="754975"/>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41" name="Circle">
            <a:extLst>
              <a:ext uri="{FF2B5EF4-FFF2-40B4-BE49-F238E27FC236}">
                <a16:creationId xmlns="" xmlns:a16="http://schemas.microsoft.com/office/drawing/2014/main" id="{56FA6BAA-0BDD-430A-80BD-19F6AFECD920}"/>
              </a:ext>
            </a:extLst>
          </p:cNvPr>
          <p:cNvSpPr/>
          <p:nvPr/>
        </p:nvSpPr>
        <p:spPr>
          <a:xfrm>
            <a:off x="3111183" y="1569528"/>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42" name="Circle">
            <a:extLst>
              <a:ext uri="{FF2B5EF4-FFF2-40B4-BE49-F238E27FC236}">
                <a16:creationId xmlns="" xmlns:a16="http://schemas.microsoft.com/office/drawing/2014/main" id="{0D90869C-1C9F-4966-8B64-02CAC54C0D70}"/>
              </a:ext>
            </a:extLst>
          </p:cNvPr>
          <p:cNvSpPr/>
          <p:nvPr/>
        </p:nvSpPr>
        <p:spPr>
          <a:xfrm>
            <a:off x="4134909" y="1911401"/>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43" name="Rectangle">
            <a:extLst>
              <a:ext uri="{FF2B5EF4-FFF2-40B4-BE49-F238E27FC236}">
                <a16:creationId xmlns="" xmlns:a16="http://schemas.microsoft.com/office/drawing/2014/main" id="{8958FECA-F5A5-4E11-A7A5-18EAA0FE5A33}"/>
              </a:ext>
            </a:extLst>
          </p:cNvPr>
          <p:cNvSpPr/>
          <p:nvPr/>
        </p:nvSpPr>
        <p:spPr>
          <a:xfrm>
            <a:off x="1800874" y="682195"/>
            <a:ext cx="5038115" cy="5183675"/>
          </a:xfrm>
          <a:prstGeom prst="rect">
            <a:avLst/>
          </a:prstGeom>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44" name="Circle">
            <a:extLst>
              <a:ext uri="{FF2B5EF4-FFF2-40B4-BE49-F238E27FC236}">
                <a16:creationId xmlns="" xmlns:a16="http://schemas.microsoft.com/office/drawing/2014/main" id="{2CE4DF51-CF44-43C7-99A9-80365F94AD7E}"/>
              </a:ext>
            </a:extLst>
          </p:cNvPr>
          <p:cNvSpPr/>
          <p:nvPr/>
        </p:nvSpPr>
        <p:spPr>
          <a:xfrm>
            <a:off x="5201035" y="2429257"/>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45" name="Circle">
            <a:extLst>
              <a:ext uri="{FF2B5EF4-FFF2-40B4-BE49-F238E27FC236}">
                <a16:creationId xmlns="" xmlns:a16="http://schemas.microsoft.com/office/drawing/2014/main" id="{8A9BBC3B-63C0-4C5C-9210-33A0F1A013F8}"/>
              </a:ext>
            </a:extLst>
          </p:cNvPr>
          <p:cNvSpPr/>
          <p:nvPr/>
        </p:nvSpPr>
        <p:spPr>
          <a:xfrm>
            <a:off x="5534984" y="2763206"/>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46" name="Circle">
            <a:extLst>
              <a:ext uri="{FF2B5EF4-FFF2-40B4-BE49-F238E27FC236}">
                <a16:creationId xmlns="" xmlns:a16="http://schemas.microsoft.com/office/drawing/2014/main" id="{510462BE-63B7-4276-8421-E15EB7E01B53}"/>
              </a:ext>
            </a:extLst>
          </p:cNvPr>
          <p:cNvSpPr/>
          <p:nvPr/>
        </p:nvSpPr>
        <p:spPr>
          <a:xfrm>
            <a:off x="2493942" y="1199906"/>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49" name="Rectangle 148">
            <a:extLst>
              <a:ext uri="{FF2B5EF4-FFF2-40B4-BE49-F238E27FC236}">
                <a16:creationId xmlns="" xmlns:a16="http://schemas.microsoft.com/office/drawing/2014/main" id="{E4143CDB-E701-4AC3-9607-0B8438344B28}"/>
              </a:ext>
            </a:extLst>
          </p:cNvPr>
          <p:cNvSpPr/>
          <p:nvPr/>
        </p:nvSpPr>
        <p:spPr>
          <a:xfrm>
            <a:off x="5658973" y="225569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50" name="Rectangle 149">
            <a:extLst>
              <a:ext uri="{FF2B5EF4-FFF2-40B4-BE49-F238E27FC236}">
                <a16:creationId xmlns="" xmlns:a16="http://schemas.microsoft.com/office/drawing/2014/main" id="{1FBB1AE6-8E3A-4A37-9577-4170ED921BAE}"/>
              </a:ext>
            </a:extLst>
          </p:cNvPr>
          <p:cNvSpPr/>
          <p:nvPr/>
        </p:nvSpPr>
        <p:spPr>
          <a:xfrm>
            <a:off x="4712442" y="173508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51" name="TextBox 150">
            <a:extLst>
              <a:ext uri="{FF2B5EF4-FFF2-40B4-BE49-F238E27FC236}">
                <a16:creationId xmlns="" xmlns:a16="http://schemas.microsoft.com/office/drawing/2014/main" id="{68DEB93F-0CD7-4FC5-983E-A7F6C37BFA26}"/>
              </a:ext>
            </a:extLst>
          </p:cNvPr>
          <p:cNvSpPr txBox="1"/>
          <p:nvPr/>
        </p:nvSpPr>
        <p:spPr>
          <a:xfrm>
            <a:off x="7837269" y="1719762"/>
            <a:ext cx="4065972" cy="3108543"/>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smtClean="0">
                <a:ln>
                  <a:noFill/>
                </a:ln>
                <a:solidFill>
                  <a:prstClr val="black"/>
                </a:solidFill>
                <a:effectLst/>
                <a:uLnTx/>
                <a:uFillTx/>
                <a:latin typeface="+mj-lt"/>
                <a:cs typeface="Times New Roman" panose="02020603050405020304" pitchFamily="18" charset="0"/>
              </a:rPr>
              <a:t>Continuum-of-Alleles model</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smtClean="0">
              <a:ln>
                <a:noFill/>
              </a:ln>
              <a:solidFill>
                <a:prstClr val="black"/>
              </a:solidFill>
              <a:effectLst/>
              <a:uLnTx/>
              <a:uFillTx/>
              <a:latin typeface="+mj-lt"/>
              <a:cs typeface="Times New Roman" panose="02020603050405020304" pitchFamily="18"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smtClean="0">
                <a:ln>
                  <a:noFill/>
                </a:ln>
                <a:solidFill>
                  <a:srgbClr val="023EE8"/>
                </a:solidFill>
                <a:effectLst/>
                <a:uLnTx/>
                <a:uFillTx/>
                <a:latin typeface="+mj-lt"/>
                <a:cs typeface="Times New Roman" panose="02020603050405020304" pitchFamily="18" charset="0"/>
              </a:rPr>
              <a:t>X</a:t>
            </a:r>
            <a:r>
              <a:rPr kumimoji="0" lang="en-US" sz="2800" b="0" i="0" u="none" strike="noStrike" kern="0" cap="none" spc="0" normalizeH="0" baseline="0" noProof="0" dirty="0" smtClean="0">
                <a:ln>
                  <a:noFill/>
                </a:ln>
                <a:solidFill>
                  <a:srgbClr val="FFFF00"/>
                </a:solidFill>
                <a:effectLst/>
                <a:uLnTx/>
                <a:uFillTx/>
                <a:latin typeface="+mj-lt"/>
                <a:cs typeface="Times New Roman" panose="02020603050405020304" pitchFamily="18" charset="0"/>
              </a:rPr>
              <a:t> </a:t>
            </a:r>
            <a:r>
              <a:rPr kumimoji="0" lang="en-US" sz="2800" b="0" i="0" u="none" strike="noStrike" kern="0" cap="none" spc="0" normalizeH="0" baseline="0" noProof="0" dirty="0" smtClean="0">
                <a:ln>
                  <a:noFill/>
                </a:ln>
                <a:solidFill>
                  <a:prstClr val="black"/>
                </a:solidFill>
                <a:effectLst/>
                <a:uLnTx/>
                <a:uFillTx/>
                <a:latin typeface="+mj-lt"/>
                <a:cs typeface="Times New Roman" panose="02020603050405020304" pitchFamily="18" charset="0"/>
              </a:rPr>
              <a:t>= House-of-Cards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smtClean="0">
                <a:ln>
                  <a:noFill/>
                </a:ln>
                <a:solidFill>
                  <a:srgbClr val="FF0000"/>
                </a:solidFill>
                <a:effectLst/>
                <a:uLnTx/>
                <a:uFillTx/>
                <a:latin typeface="+mj-lt"/>
                <a:cs typeface="Times New Roman" panose="02020603050405020304" pitchFamily="18" charset="0"/>
              </a:rPr>
              <a:t>X</a:t>
            </a:r>
            <a:r>
              <a:rPr kumimoji="0" lang="en-US" sz="2800" b="0" i="0" u="none" strike="noStrike" kern="0" cap="none" spc="0" normalizeH="0" baseline="0" noProof="0" dirty="0" smtClean="0">
                <a:ln>
                  <a:noFill/>
                </a:ln>
                <a:solidFill>
                  <a:prstClr val="black"/>
                </a:solidFill>
                <a:effectLst/>
                <a:uLnTx/>
                <a:uFillTx/>
                <a:latin typeface="+mj-lt"/>
                <a:cs typeface="Times New Roman" panose="02020603050405020304" pitchFamily="18" charset="0"/>
              </a:rPr>
              <a:t> = Gaussian</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2800" b="0" i="0" u="none" strike="noStrike" kern="0" cap="none" spc="0" normalizeH="0" baseline="0" noProof="0" dirty="0" smtClean="0">
              <a:ln>
                <a:noFill/>
              </a:ln>
              <a:solidFill>
                <a:prstClr val="black"/>
              </a:solidFill>
              <a:effectLst/>
              <a:uLnTx/>
              <a:uFillTx/>
              <a:latin typeface="+mj-lt"/>
              <a:cs typeface="Times New Roman" panose="02020603050405020304" pitchFamily="18"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smtClean="0">
                <a:ln>
                  <a:noFill/>
                </a:ln>
                <a:solidFill>
                  <a:prstClr val="black"/>
                </a:solidFill>
                <a:effectLst/>
                <a:uLnTx/>
                <a:uFillTx/>
                <a:latin typeface="+mj-lt"/>
                <a:cs typeface="Times New Roman" panose="02020603050405020304" pitchFamily="18" charset="0"/>
              </a:rPr>
              <a:t>    = Phenotypic optimum</a:t>
            </a:r>
          </a:p>
        </p:txBody>
      </p:sp>
      <p:sp>
        <p:nvSpPr>
          <p:cNvPr id="152" name="Rectangle 151">
            <a:extLst>
              <a:ext uri="{FF2B5EF4-FFF2-40B4-BE49-F238E27FC236}">
                <a16:creationId xmlns="" xmlns:a16="http://schemas.microsoft.com/office/drawing/2014/main" id="{24BCB3D5-C438-4571-B46F-44EC5C2CAB6A}"/>
              </a:ext>
            </a:extLst>
          </p:cNvPr>
          <p:cNvSpPr/>
          <p:nvPr/>
        </p:nvSpPr>
        <p:spPr>
          <a:xfrm>
            <a:off x="5052312" y="2499025"/>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53" name="Rectangle 152">
            <a:extLst>
              <a:ext uri="{FF2B5EF4-FFF2-40B4-BE49-F238E27FC236}">
                <a16:creationId xmlns="" xmlns:a16="http://schemas.microsoft.com/office/drawing/2014/main" id="{BB44D4EF-3C3D-4A1D-B895-C35B075A1973}"/>
              </a:ext>
            </a:extLst>
          </p:cNvPr>
          <p:cNvSpPr/>
          <p:nvPr/>
        </p:nvSpPr>
        <p:spPr>
          <a:xfrm>
            <a:off x="5447134" y="3003799"/>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54" name="Rectangle 153">
            <a:extLst>
              <a:ext uri="{FF2B5EF4-FFF2-40B4-BE49-F238E27FC236}">
                <a16:creationId xmlns="" xmlns:a16="http://schemas.microsoft.com/office/drawing/2014/main" id="{7EF30EA8-FF4A-4641-A25B-DA5335A60878}"/>
              </a:ext>
            </a:extLst>
          </p:cNvPr>
          <p:cNvSpPr/>
          <p:nvPr/>
        </p:nvSpPr>
        <p:spPr>
          <a:xfrm>
            <a:off x="5866209" y="305220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55" name="Rectangle 154">
            <a:extLst>
              <a:ext uri="{FF2B5EF4-FFF2-40B4-BE49-F238E27FC236}">
                <a16:creationId xmlns="" xmlns:a16="http://schemas.microsoft.com/office/drawing/2014/main" id="{5BF455DC-212C-43D8-9855-3F775894A266}"/>
              </a:ext>
            </a:extLst>
          </p:cNvPr>
          <p:cNvSpPr/>
          <p:nvPr/>
        </p:nvSpPr>
        <p:spPr>
          <a:xfrm>
            <a:off x="5768811" y="2584609"/>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6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56" name="Rectangle 155">
            <a:extLst>
              <a:ext uri="{FF2B5EF4-FFF2-40B4-BE49-F238E27FC236}">
                <a16:creationId xmlns="" xmlns:a16="http://schemas.microsoft.com/office/drawing/2014/main" id="{A9FA66BA-13B0-44AA-B740-17D6AA107059}"/>
              </a:ext>
            </a:extLst>
          </p:cNvPr>
          <p:cNvSpPr/>
          <p:nvPr/>
        </p:nvSpPr>
        <p:spPr>
          <a:xfrm>
            <a:off x="5104740" y="2921566"/>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57" name="Rectangle 156">
            <a:extLst>
              <a:ext uri="{FF2B5EF4-FFF2-40B4-BE49-F238E27FC236}">
                <a16:creationId xmlns="" xmlns:a16="http://schemas.microsoft.com/office/drawing/2014/main" id="{4CE1B4B0-2C83-4832-8BDC-FE7C4D09C4E7}"/>
              </a:ext>
            </a:extLst>
          </p:cNvPr>
          <p:cNvSpPr/>
          <p:nvPr/>
        </p:nvSpPr>
        <p:spPr>
          <a:xfrm>
            <a:off x="5219081" y="2188960"/>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58" name="Rectangle 157">
            <a:extLst>
              <a:ext uri="{FF2B5EF4-FFF2-40B4-BE49-F238E27FC236}">
                <a16:creationId xmlns="" xmlns:a16="http://schemas.microsoft.com/office/drawing/2014/main" id="{4146B17B-776F-40B1-ABD6-900E88244590}"/>
              </a:ext>
            </a:extLst>
          </p:cNvPr>
          <p:cNvSpPr/>
          <p:nvPr/>
        </p:nvSpPr>
        <p:spPr>
          <a:xfrm>
            <a:off x="4534027" y="2095059"/>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59" name="Rectangle 158">
            <a:extLst>
              <a:ext uri="{FF2B5EF4-FFF2-40B4-BE49-F238E27FC236}">
                <a16:creationId xmlns="" xmlns:a16="http://schemas.microsoft.com/office/drawing/2014/main" id="{FFA9C380-7E36-435D-8AB8-EB2DFA9B6272}"/>
              </a:ext>
            </a:extLst>
          </p:cNvPr>
          <p:cNvSpPr/>
          <p:nvPr/>
        </p:nvSpPr>
        <p:spPr>
          <a:xfrm>
            <a:off x="3718362" y="2373626"/>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60" name="Rectangle 159">
            <a:extLst>
              <a:ext uri="{FF2B5EF4-FFF2-40B4-BE49-F238E27FC236}">
                <a16:creationId xmlns="" xmlns:a16="http://schemas.microsoft.com/office/drawing/2014/main" id="{A6BE03BB-F366-4F03-865F-4F75FD0E8A12}"/>
              </a:ext>
            </a:extLst>
          </p:cNvPr>
          <p:cNvSpPr/>
          <p:nvPr/>
        </p:nvSpPr>
        <p:spPr>
          <a:xfrm>
            <a:off x="5132308" y="3164742"/>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61" name="Rectangle 160">
            <a:extLst>
              <a:ext uri="{FF2B5EF4-FFF2-40B4-BE49-F238E27FC236}">
                <a16:creationId xmlns="" xmlns:a16="http://schemas.microsoft.com/office/drawing/2014/main" id="{DD931609-4C01-491F-B997-41B962E55712}"/>
              </a:ext>
            </a:extLst>
          </p:cNvPr>
          <p:cNvSpPr/>
          <p:nvPr/>
        </p:nvSpPr>
        <p:spPr>
          <a:xfrm>
            <a:off x="4377574" y="3018201"/>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62" name="Rectangle 161">
            <a:extLst>
              <a:ext uri="{FF2B5EF4-FFF2-40B4-BE49-F238E27FC236}">
                <a16:creationId xmlns="" xmlns:a16="http://schemas.microsoft.com/office/drawing/2014/main" id="{714E1D76-F811-47D6-82E7-F755FF7746A0}"/>
              </a:ext>
            </a:extLst>
          </p:cNvPr>
          <p:cNvSpPr/>
          <p:nvPr/>
        </p:nvSpPr>
        <p:spPr>
          <a:xfrm>
            <a:off x="4665646" y="2729857"/>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63" name="Rectangle 162">
            <a:extLst>
              <a:ext uri="{FF2B5EF4-FFF2-40B4-BE49-F238E27FC236}">
                <a16:creationId xmlns="" xmlns:a16="http://schemas.microsoft.com/office/drawing/2014/main" id="{3920038E-5C25-4C0B-A2BD-2F2A2581F0A5}"/>
              </a:ext>
            </a:extLst>
          </p:cNvPr>
          <p:cNvSpPr/>
          <p:nvPr/>
        </p:nvSpPr>
        <p:spPr>
          <a:xfrm>
            <a:off x="4181972" y="3687515"/>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64" name="Rectangle 163">
            <a:extLst>
              <a:ext uri="{FF2B5EF4-FFF2-40B4-BE49-F238E27FC236}">
                <a16:creationId xmlns="" xmlns:a16="http://schemas.microsoft.com/office/drawing/2014/main" id="{48F7ACD7-A954-4221-8235-A08064223C8F}"/>
              </a:ext>
            </a:extLst>
          </p:cNvPr>
          <p:cNvSpPr/>
          <p:nvPr/>
        </p:nvSpPr>
        <p:spPr>
          <a:xfrm>
            <a:off x="5646350" y="3114972"/>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65" name="Rectangle 164">
            <a:extLst>
              <a:ext uri="{FF2B5EF4-FFF2-40B4-BE49-F238E27FC236}">
                <a16:creationId xmlns="" xmlns:a16="http://schemas.microsoft.com/office/drawing/2014/main" id="{728CEEC4-FE02-42D0-81EF-7AAF11DC8441}"/>
              </a:ext>
            </a:extLst>
          </p:cNvPr>
          <p:cNvSpPr/>
          <p:nvPr/>
        </p:nvSpPr>
        <p:spPr>
          <a:xfrm>
            <a:off x="5317844" y="2559298"/>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66" name="Rectangle 165">
            <a:extLst>
              <a:ext uri="{FF2B5EF4-FFF2-40B4-BE49-F238E27FC236}">
                <a16:creationId xmlns="" xmlns:a16="http://schemas.microsoft.com/office/drawing/2014/main" id="{FF9D38A4-A72A-4C09-A609-C173C0FBDCB0}"/>
              </a:ext>
            </a:extLst>
          </p:cNvPr>
          <p:cNvSpPr/>
          <p:nvPr/>
        </p:nvSpPr>
        <p:spPr>
          <a:xfrm>
            <a:off x="5161391" y="3620925"/>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67" name="Rectangle 166">
            <a:extLst>
              <a:ext uri="{FF2B5EF4-FFF2-40B4-BE49-F238E27FC236}">
                <a16:creationId xmlns="" xmlns:a16="http://schemas.microsoft.com/office/drawing/2014/main" id="{CBDDBDE5-1CAF-4AB7-9F5A-FA1358F60D46}"/>
              </a:ext>
            </a:extLst>
          </p:cNvPr>
          <p:cNvSpPr/>
          <p:nvPr/>
        </p:nvSpPr>
        <p:spPr>
          <a:xfrm>
            <a:off x="3511337" y="2890807"/>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68" name="Rectangle 167">
            <a:extLst>
              <a:ext uri="{FF2B5EF4-FFF2-40B4-BE49-F238E27FC236}">
                <a16:creationId xmlns="" xmlns:a16="http://schemas.microsoft.com/office/drawing/2014/main" id="{F4A6C4A0-B858-49B1-86B6-006D5339C33E}"/>
              </a:ext>
            </a:extLst>
          </p:cNvPr>
          <p:cNvSpPr/>
          <p:nvPr/>
        </p:nvSpPr>
        <p:spPr>
          <a:xfrm>
            <a:off x="3566644" y="3658528"/>
            <a:ext cx="389850"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32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32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69" name="Rectangle 168">
            <a:extLst>
              <a:ext uri="{FF2B5EF4-FFF2-40B4-BE49-F238E27FC236}">
                <a16:creationId xmlns="" xmlns:a16="http://schemas.microsoft.com/office/drawing/2014/main" id="{6C623C62-67FA-444C-9488-62EB2AB0742B}"/>
              </a:ext>
            </a:extLst>
          </p:cNvPr>
          <p:cNvSpPr/>
          <p:nvPr/>
        </p:nvSpPr>
        <p:spPr>
          <a:xfrm>
            <a:off x="4744182" y="4218926"/>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3" name="TextBox 2"/>
          <p:cNvSpPr txBox="1"/>
          <p:nvPr/>
        </p:nvSpPr>
        <p:spPr>
          <a:xfrm>
            <a:off x="3464826" y="5901102"/>
            <a:ext cx="1865746" cy="523220"/>
          </a:xfrm>
          <a:prstGeom prst="rect">
            <a:avLst/>
          </a:prstGeom>
          <a:noFill/>
        </p:spPr>
        <p:txBody>
          <a:bodyPr wrap="square" rtlCol="0">
            <a:spAutoFit/>
          </a:bodyPr>
          <a:lstStyle/>
          <a:p>
            <a:pPr algn="ctr"/>
            <a:r>
              <a:rPr lang="en-AU" sz="2800" dirty="0" smtClean="0">
                <a:solidFill>
                  <a:schemeClr val="tx1">
                    <a:lumMod val="65000"/>
                    <a:lumOff val="35000"/>
                  </a:schemeClr>
                </a:solidFill>
                <a:latin typeface="+mj-lt"/>
              </a:rPr>
              <a:t>Trait 1</a:t>
            </a:r>
            <a:endParaRPr lang="en-AU" dirty="0">
              <a:solidFill>
                <a:schemeClr val="tx1">
                  <a:lumMod val="65000"/>
                  <a:lumOff val="35000"/>
                </a:schemeClr>
              </a:solidFill>
              <a:latin typeface="+mj-lt"/>
            </a:endParaRPr>
          </a:p>
        </p:txBody>
      </p:sp>
      <p:sp>
        <p:nvSpPr>
          <p:cNvPr id="170" name="TextBox 169"/>
          <p:cNvSpPr txBox="1"/>
          <p:nvPr/>
        </p:nvSpPr>
        <p:spPr>
          <a:xfrm rot="16200000">
            <a:off x="388395" y="2938854"/>
            <a:ext cx="1865746" cy="523220"/>
          </a:xfrm>
          <a:prstGeom prst="rect">
            <a:avLst/>
          </a:prstGeom>
          <a:noFill/>
        </p:spPr>
        <p:txBody>
          <a:bodyPr wrap="square" rtlCol="0">
            <a:spAutoFit/>
          </a:bodyPr>
          <a:lstStyle/>
          <a:p>
            <a:pPr algn="ctr"/>
            <a:r>
              <a:rPr lang="en-AU" sz="2800" dirty="0" smtClean="0">
                <a:solidFill>
                  <a:schemeClr val="tx1">
                    <a:lumMod val="65000"/>
                    <a:lumOff val="35000"/>
                  </a:schemeClr>
                </a:solidFill>
                <a:latin typeface="+mj-lt"/>
              </a:rPr>
              <a:t>Trait 2</a:t>
            </a:r>
            <a:endParaRPr lang="en-AU" dirty="0">
              <a:solidFill>
                <a:schemeClr val="tx1">
                  <a:lumMod val="65000"/>
                  <a:lumOff val="35000"/>
                </a:schemeClr>
              </a:solidFill>
              <a:latin typeface="+mj-lt"/>
            </a:endParaRPr>
          </a:p>
        </p:txBody>
      </p:sp>
    </p:spTree>
    <p:extLst>
      <p:ext uri="{BB962C8B-B14F-4D97-AF65-F5344CB8AC3E}">
        <p14:creationId xmlns:p14="http://schemas.microsoft.com/office/powerpoint/2010/main" val="197093507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05025" y="2705725"/>
            <a:ext cx="7981950" cy="1446550"/>
          </a:xfrm>
          <a:prstGeom prst="rect">
            <a:avLst/>
          </a:prstGeom>
          <a:noFill/>
        </p:spPr>
        <p:txBody>
          <a:bodyPr wrap="square" rtlCol="0">
            <a:spAutoFit/>
          </a:bodyPr>
          <a:lstStyle/>
          <a:p>
            <a:pPr algn="ctr"/>
            <a:r>
              <a:rPr lang="en-AU" sz="4400" b="1" dirty="0" smtClean="0">
                <a:solidFill>
                  <a:schemeClr val="accent1"/>
                </a:solidFill>
                <a:latin typeface="+mj-lt"/>
              </a:rPr>
              <a:t>Why</a:t>
            </a:r>
            <a:r>
              <a:rPr lang="en-AU" sz="4400" dirty="0" smtClean="0">
                <a:solidFill>
                  <a:schemeClr val="accent1"/>
                </a:solidFill>
                <a:latin typeface="+mj-lt"/>
              </a:rPr>
              <a:t> </a:t>
            </a:r>
            <a:r>
              <a:rPr lang="en-AU" sz="4400" dirty="0" smtClean="0">
                <a:solidFill>
                  <a:schemeClr val="tx1">
                    <a:lumMod val="65000"/>
                    <a:lumOff val="35000"/>
                  </a:schemeClr>
                </a:solidFill>
                <a:latin typeface="+mj-lt"/>
              </a:rPr>
              <a:t>does this matter for natural populations?</a:t>
            </a:r>
            <a:endParaRPr lang="en-AU" sz="4400" dirty="0">
              <a:solidFill>
                <a:schemeClr val="tx1">
                  <a:lumMod val="65000"/>
                  <a:lumOff val="35000"/>
                </a:schemeClr>
              </a:solidFill>
              <a:latin typeface="+mj-lt"/>
            </a:endParaRPr>
          </a:p>
        </p:txBody>
      </p:sp>
    </p:spTree>
    <p:extLst>
      <p:ext uri="{BB962C8B-B14F-4D97-AF65-F5344CB8AC3E}">
        <p14:creationId xmlns:p14="http://schemas.microsoft.com/office/powerpoint/2010/main" val="222828904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054850" y="971550"/>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3" name="Group 2"/>
          <p:cNvGrpSpPr/>
          <p:nvPr/>
        </p:nvGrpSpPr>
        <p:grpSpPr>
          <a:xfrm>
            <a:off x="10050540" y="1439150"/>
            <a:ext cx="635368" cy="528471"/>
            <a:chOff x="9985377" y="1715239"/>
            <a:chExt cx="635368" cy="528471"/>
          </a:xfrm>
        </p:grpSpPr>
        <p:sp>
          <p:nvSpPr>
            <p:cNvPr id="4" name="Oval 3"/>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 name="Group 4"/>
            <p:cNvGrpSpPr/>
            <p:nvPr/>
          </p:nvGrpSpPr>
          <p:grpSpPr>
            <a:xfrm>
              <a:off x="10146427" y="1715239"/>
              <a:ext cx="474318" cy="522398"/>
              <a:chOff x="10146427" y="1715239"/>
              <a:chExt cx="474318" cy="522398"/>
            </a:xfrm>
          </p:grpSpPr>
          <p:sp>
            <p:nvSpPr>
              <p:cNvPr id="9" name="Arc 8"/>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0" name="Arc 9"/>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6" name="Group 5"/>
            <p:cNvGrpSpPr/>
            <p:nvPr/>
          </p:nvGrpSpPr>
          <p:grpSpPr>
            <a:xfrm flipH="1">
              <a:off x="9985377" y="1721312"/>
              <a:ext cx="474318" cy="522398"/>
              <a:chOff x="10146427" y="1715239"/>
              <a:chExt cx="474318" cy="522398"/>
            </a:xfrm>
          </p:grpSpPr>
          <p:sp>
            <p:nvSpPr>
              <p:cNvPr id="7" name="Arc 6"/>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8" name="Arc 7"/>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1" name="Group 10"/>
          <p:cNvGrpSpPr/>
          <p:nvPr/>
        </p:nvGrpSpPr>
        <p:grpSpPr>
          <a:xfrm rot="1692537">
            <a:off x="8025079" y="1292086"/>
            <a:ext cx="635368" cy="528471"/>
            <a:chOff x="9985377" y="1715239"/>
            <a:chExt cx="635368" cy="528471"/>
          </a:xfrm>
        </p:grpSpPr>
        <p:sp>
          <p:nvSpPr>
            <p:cNvPr id="12" name="Oval 11"/>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3" name="Group 12"/>
            <p:cNvGrpSpPr/>
            <p:nvPr/>
          </p:nvGrpSpPr>
          <p:grpSpPr>
            <a:xfrm>
              <a:off x="10146427" y="1715239"/>
              <a:ext cx="474318" cy="522398"/>
              <a:chOff x="10146427" y="1715239"/>
              <a:chExt cx="474318" cy="522398"/>
            </a:xfrm>
          </p:grpSpPr>
          <p:sp>
            <p:nvSpPr>
              <p:cNvPr id="17" name="Arc 16"/>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8" name="Arc 17"/>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14" name="Group 13"/>
            <p:cNvGrpSpPr/>
            <p:nvPr/>
          </p:nvGrpSpPr>
          <p:grpSpPr>
            <a:xfrm flipH="1">
              <a:off x="9985377" y="1721312"/>
              <a:ext cx="474318" cy="522398"/>
              <a:chOff x="10146427" y="1715239"/>
              <a:chExt cx="474318" cy="522398"/>
            </a:xfrm>
          </p:grpSpPr>
          <p:sp>
            <p:nvSpPr>
              <p:cNvPr id="15" name="Arc 14"/>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6" name="Arc 15"/>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9" name="Group 18"/>
          <p:cNvGrpSpPr/>
          <p:nvPr/>
        </p:nvGrpSpPr>
        <p:grpSpPr>
          <a:xfrm rot="2339790">
            <a:off x="7459800" y="2569627"/>
            <a:ext cx="635368" cy="528471"/>
            <a:chOff x="9985377" y="1715239"/>
            <a:chExt cx="635368" cy="528471"/>
          </a:xfrm>
        </p:grpSpPr>
        <p:sp>
          <p:nvSpPr>
            <p:cNvPr id="20" name="Oval 19"/>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21" name="Group 20"/>
            <p:cNvGrpSpPr/>
            <p:nvPr/>
          </p:nvGrpSpPr>
          <p:grpSpPr>
            <a:xfrm>
              <a:off x="10146427" y="1715239"/>
              <a:ext cx="474318" cy="522398"/>
              <a:chOff x="10146427" y="1715239"/>
              <a:chExt cx="474318" cy="522398"/>
            </a:xfrm>
          </p:grpSpPr>
          <p:sp>
            <p:nvSpPr>
              <p:cNvPr id="25" name="Arc 24"/>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26" name="Arc 25"/>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22" name="Group 21"/>
            <p:cNvGrpSpPr/>
            <p:nvPr/>
          </p:nvGrpSpPr>
          <p:grpSpPr>
            <a:xfrm flipH="1">
              <a:off x="9985377" y="1721312"/>
              <a:ext cx="474318" cy="522398"/>
              <a:chOff x="10146427" y="1715239"/>
              <a:chExt cx="474318" cy="522398"/>
            </a:xfrm>
          </p:grpSpPr>
          <p:sp>
            <p:nvSpPr>
              <p:cNvPr id="23" name="Arc 22"/>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24" name="Arc 23"/>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27" name="Group 26"/>
          <p:cNvGrpSpPr/>
          <p:nvPr/>
        </p:nvGrpSpPr>
        <p:grpSpPr>
          <a:xfrm rot="1944285">
            <a:off x="10191173" y="3222476"/>
            <a:ext cx="635368" cy="528471"/>
            <a:chOff x="9985377" y="1715239"/>
            <a:chExt cx="635368" cy="528471"/>
          </a:xfrm>
        </p:grpSpPr>
        <p:sp>
          <p:nvSpPr>
            <p:cNvPr id="28" name="Oval 27"/>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29" name="Group 28"/>
            <p:cNvGrpSpPr/>
            <p:nvPr/>
          </p:nvGrpSpPr>
          <p:grpSpPr>
            <a:xfrm>
              <a:off x="10146427" y="1715239"/>
              <a:ext cx="474318" cy="522398"/>
              <a:chOff x="10146427" y="1715239"/>
              <a:chExt cx="474318" cy="522398"/>
            </a:xfrm>
          </p:grpSpPr>
          <p:sp>
            <p:nvSpPr>
              <p:cNvPr id="33" name="Arc 32"/>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4" name="Arc 33"/>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30" name="Group 29"/>
            <p:cNvGrpSpPr/>
            <p:nvPr/>
          </p:nvGrpSpPr>
          <p:grpSpPr>
            <a:xfrm flipH="1">
              <a:off x="9985377" y="1721312"/>
              <a:ext cx="474318" cy="522398"/>
              <a:chOff x="10146427" y="1715239"/>
              <a:chExt cx="474318" cy="522398"/>
            </a:xfrm>
          </p:grpSpPr>
          <p:sp>
            <p:nvSpPr>
              <p:cNvPr id="31" name="Arc 30"/>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2" name="Arc 31"/>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35" name="Group 34"/>
          <p:cNvGrpSpPr/>
          <p:nvPr/>
        </p:nvGrpSpPr>
        <p:grpSpPr>
          <a:xfrm rot="20552671">
            <a:off x="9013646" y="4153806"/>
            <a:ext cx="635368" cy="528471"/>
            <a:chOff x="9985377" y="1715239"/>
            <a:chExt cx="635368" cy="528471"/>
          </a:xfrm>
        </p:grpSpPr>
        <p:sp>
          <p:nvSpPr>
            <p:cNvPr id="36" name="Oval 35"/>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37" name="Group 36"/>
            <p:cNvGrpSpPr/>
            <p:nvPr/>
          </p:nvGrpSpPr>
          <p:grpSpPr>
            <a:xfrm>
              <a:off x="10146427" y="1715239"/>
              <a:ext cx="474318" cy="522398"/>
              <a:chOff x="10146427" y="1715239"/>
              <a:chExt cx="474318" cy="522398"/>
            </a:xfrm>
          </p:grpSpPr>
          <p:sp>
            <p:nvSpPr>
              <p:cNvPr id="41" name="Arc 40"/>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42" name="Arc 41"/>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38" name="Group 37"/>
            <p:cNvGrpSpPr/>
            <p:nvPr/>
          </p:nvGrpSpPr>
          <p:grpSpPr>
            <a:xfrm flipH="1">
              <a:off x="9985377" y="1721312"/>
              <a:ext cx="474318" cy="522398"/>
              <a:chOff x="10146427" y="1715239"/>
              <a:chExt cx="474318" cy="522398"/>
            </a:xfrm>
          </p:grpSpPr>
          <p:sp>
            <p:nvSpPr>
              <p:cNvPr id="39" name="Arc 38"/>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40" name="Arc 39"/>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43" name="Group 42"/>
          <p:cNvGrpSpPr/>
          <p:nvPr/>
        </p:nvGrpSpPr>
        <p:grpSpPr>
          <a:xfrm rot="19808765">
            <a:off x="7482719" y="3966454"/>
            <a:ext cx="635368" cy="528471"/>
            <a:chOff x="9985377" y="1715239"/>
            <a:chExt cx="635368" cy="528471"/>
          </a:xfrm>
        </p:grpSpPr>
        <p:sp>
          <p:nvSpPr>
            <p:cNvPr id="44" name="Oval 43"/>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45" name="Group 44"/>
            <p:cNvGrpSpPr/>
            <p:nvPr/>
          </p:nvGrpSpPr>
          <p:grpSpPr>
            <a:xfrm>
              <a:off x="10146427" y="1715239"/>
              <a:ext cx="474318" cy="522398"/>
              <a:chOff x="10146427" y="1715239"/>
              <a:chExt cx="474318" cy="522398"/>
            </a:xfrm>
          </p:grpSpPr>
          <p:sp>
            <p:nvSpPr>
              <p:cNvPr id="49" name="Arc 48"/>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50" name="Arc 49"/>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46" name="Group 45"/>
            <p:cNvGrpSpPr/>
            <p:nvPr/>
          </p:nvGrpSpPr>
          <p:grpSpPr>
            <a:xfrm flipH="1">
              <a:off x="9985377" y="1721312"/>
              <a:ext cx="474318" cy="522398"/>
              <a:chOff x="10146427" y="1715239"/>
              <a:chExt cx="474318" cy="522398"/>
            </a:xfrm>
          </p:grpSpPr>
          <p:sp>
            <p:nvSpPr>
              <p:cNvPr id="47" name="Arc 46"/>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48" name="Arc 47"/>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51" name="Group 50"/>
          <p:cNvGrpSpPr/>
          <p:nvPr/>
        </p:nvGrpSpPr>
        <p:grpSpPr>
          <a:xfrm rot="20269373">
            <a:off x="8899340" y="2351936"/>
            <a:ext cx="635368" cy="528471"/>
            <a:chOff x="9985377" y="1715239"/>
            <a:chExt cx="635368" cy="528471"/>
          </a:xfrm>
        </p:grpSpPr>
        <p:sp>
          <p:nvSpPr>
            <p:cNvPr id="52" name="Oval 51"/>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3" name="Group 52"/>
            <p:cNvGrpSpPr/>
            <p:nvPr/>
          </p:nvGrpSpPr>
          <p:grpSpPr>
            <a:xfrm>
              <a:off x="10146427" y="1715239"/>
              <a:ext cx="474318" cy="522398"/>
              <a:chOff x="10146427" y="1715239"/>
              <a:chExt cx="474318" cy="522398"/>
            </a:xfrm>
          </p:grpSpPr>
          <p:sp>
            <p:nvSpPr>
              <p:cNvPr id="57" name="Arc 56"/>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58" name="Arc 57"/>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54" name="Group 53"/>
            <p:cNvGrpSpPr/>
            <p:nvPr/>
          </p:nvGrpSpPr>
          <p:grpSpPr>
            <a:xfrm flipH="1">
              <a:off x="9985377" y="1721312"/>
              <a:ext cx="474318" cy="522398"/>
              <a:chOff x="10146427" y="1715239"/>
              <a:chExt cx="474318" cy="522398"/>
            </a:xfrm>
          </p:grpSpPr>
          <p:sp>
            <p:nvSpPr>
              <p:cNvPr id="55" name="Arc 54"/>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56" name="Arc 55"/>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sp>
        <p:nvSpPr>
          <p:cNvPr id="59" name="Circle">
            <a:extLst>
              <a:ext uri="{FF2B5EF4-FFF2-40B4-BE49-F238E27FC236}">
                <a16:creationId xmlns="" xmlns:a16="http://schemas.microsoft.com/office/drawing/2014/main" id="{58B09903-E371-473B-890E-108EF2FCEE9D}"/>
              </a:ext>
            </a:extLst>
          </p:cNvPr>
          <p:cNvSpPr/>
          <p:nvPr/>
        </p:nvSpPr>
        <p:spPr>
          <a:xfrm>
            <a:off x="982278" y="62257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0" name="Circle">
            <a:extLst>
              <a:ext uri="{FF2B5EF4-FFF2-40B4-BE49-F238E27FC236}">
                <a16:creationId xmlns="" xmlns:a16="http://schemas.microsoft.com/office/drawing/2014/main" id="{56FA6BAA-0BDD-430A-80BD-19F6AFECD920}"/>
              </a:ext>
            </a:extLst>
          </p:cNvPr>
          <p:cNvSpPr/>
          <p:nvPr/>
        </p:nvSpPr>
        <p:spPr>
          <a:xfrm>
            <a:off x="2292587" y="143712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1" name="Circle">
            <a:extLst>
              <a:ext uri="{FF2B5EF4-FFF2-40B4-BE49-F238E27FC236}">
                <a16:creationId xmlns="" xmlns:a16="http://schemas.microsoft.com/office/drawing/2014/main" id="{0D90869C-1C9F-4966-8B64-02CAC54C0D70}"/>
              </a:ext>
            </a:extLst>
          </p:cNvPr>
          <p:cNvSpPr/>
          <p:nvPr/>
        </p:nvSpPr>
        <p:spPr>
          <a:xfrm>
            <a:off x="3316313" y="177899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2" name="Rectangle">
            <a:extLst>
              <a:ext uri="{FF2B5EF4-FFF2-40B4-BE49-F238E27FC236}">
                <a16:creationId xmlns="" xmlns:a16="http://schemas.microsoft.com/office/drawing/2014/main" id="{8958FECA-F5A5-4E11-A7A5-18EAA0FE5A33}"/>
              </a:ext>
            </a:extLst>
          </p:cNvPr>
          <p:cNvSpPr/>
          <p:nvPr/>
        </p:nvSpPr>
        <p:spPr>
          <a:xfrm>
            <a:off x="982278" y="549790"/>
            <a:ext cx="5038115" cy="5183675"/>
          </a:xfrm>
          <a:prstGeom prst="rect">
            <a:avLst/>
          </a:prstGeom>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3" name="Circle">
            <a:extLst>
              <a:ext uri="{FF2B5EF4-FFF2-40B4-BE49-F238E27FC236}">
                <a16:creationId xmlns="" xmlns:a16="http://schemas.microsoft.com/office/drawing/2014/main" id="{2CE4DF51-CF44-43C7-99A9-80365F94AD7E}"/>
              </a:ext>
            </a:extLst>
          </p:cNvPr>
          <p:cNvSpPr/>
          <p:nvPr/>
        </p:nvSpPr>
        <p:spPr>
          <a:xfrm>
            <a:off x="4382439" y="229685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64" name="Circle">
            <a:extLst>
              <a:ext uri="{FF2B5EF4-FFF2-40B4-BE49-F238E27FC236}">
                <a16:creationId xmlns="" xmlns:a16="http://schemas.microsoft.com/office/drawing/2014/main" id="{8A9BBC3B-63C0-4C5C-9210-33A0F1A013F8}"/>
              </a:ext>
            </a:extLst>
          </p:cNvPr>
          <p:cNvSpPr/>
          <p:nvPr/>
        </p:nvSpPr>
        <p:spPr>
          <a:xfrm>
            <a:off x="4716388" y="263080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65" name="Circle">
            <a:extLst>
              <a:ext uri="{FF2B5EF4-FFF2-40B4-BE49-F238E27FC236}">
                <a16:creationId xmlns="" xmlns:a16="http://schemas.microsoft.com/office/drawing/2014/main" id="{510462BE-63B7-4276-8421-E15EB7E01B53}"/>
              </a:ext>
            </a:extLst>
          </p:cNvPr>
          <p:cNvSpPr/>
          <p:nvPr/>
        </p:nvSpPr>
        <p:spPr>
          <a:xfrm>
            <a:off x="1675346" y="106750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6" name="Rectangle 65">
            <a:extLst>
              <a:ext uri="{FF2B5EF4-FFF2-40B4-BE49-F238E27FC236}">
                <a16:creationId xmlns="" xmlns:a16="http://schemas.microsoft.com/office/drawing/2014/main" id="{E4143CDB-E701-4AC3-9607-0B8438344B28}"/>
              </a:ext>
            </a:extLst>
          </p:cNvPr>
          <p:cNvSpPr/>
          <p:nvPr/>
        </p:nvSpPr>
        <p:spPr>
          <a:xfrm>
            <a:off x="4840377" y="212329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8" name="Rectangle 67">
            <a:extLst>
              <a:ext uri="{FF2B5EF4-FFF2-40B4-BE49-F238E27FC236}">
                <a16:creationId xmlns="" xmlns:a16="http://schemas.microsoft.com/office/drawing/2014/main" id="{24BCB3D5-C438-4571-B46F-44EC5C2CAB6A}"/>
              </a:ext>
            </a:extLst>
          </p:cNvPr>
          <p:cNvSpPr/>
          <p:nvPr/>
        </p:nvSpPr>
        <p:spPr>
          <a:xfrm>
            <a:off x="4233716" y="236662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9" name="Rectangle 68">
            <a:extLst>
              <a:ext uri="{FF2B5EF4-FFF2-40B4-BE49-F238E27FC236}">
                <a16:creationId xmlns="" xmlns:a16="http://schemas.microsoft.com/office/drawing/2014/main" id="{BB44D4EF-3C3D-4A1D-B895-C35B075A1973}"/>
              </a:ext>
            </a:extLst>
          </p:cNvPr>
          <p:cNvSpPr/>
          <p:nvPr/>
        </p:nvSpPr>
        <p:spPr>
          <a:xfrm>
            <a:off x="4628538" y="2871394"/>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0" name="Rectangle 69">
            <a:extLst>
              <a:ext uri="{FF2B5EF4-FFF2-40B4-BE49-F238E27FC236}">
                <a16:creationId xmlns="" xmlns:a16="http://schemas.microsoft.com/office/drawing/2014/main" id="{7EF30EA8-FF4A-4641-A25B-DA5335A60878}"/>
              </a:ext>
            </a:extLst>
          </p:cNvPr>
          <p:cNvSpPr/>
          <p:nvPr/>
        </p:nvSpPr>
        <p:spPr>
          <a:xfrm>
            <a:off x="5047613" y="291980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1" name="Rectangle 70">
            <a:extLst>
              <a:ext uri="{FF2B5EF4-FFF2-40B4-BE49-F238E27FC236}">
                <a16:creationId xmlns="" xmlns:a16="http://schemas.microsoft.com/office/drawing/2014/main" id="{5BF455DC-212C-43D8-9855-3F775894A266}"/>
              </a:ext>
            </a:extLst>
          </p:cNvPr>
          <p:cNvSpPr/>
          <p:nvPr/>
        </p:nvSpPr>
        <p:spPr>
          <a:xfrm>
            <a:off x="4950215" y="2452204"/>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6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2" name="Rectangle 71">
            <a:extLst>
              <a:ext uri="{FF2B5EF4-FFF2-40B4-BE49-F238E27FC236}">
                <a16:creationId xmlns="" xmlns:a16="http://schemas.microsoft.com/office/drawing/2014/main" id="{A9FA66BA-13B0-44AA-B740-17D6AA107059}"/>
              </a:ext>
            </a:extLst>
          </p:cNvPr>
          <p:cNvSpPr/>
          <p:nvPr/>
        </p:nvSpPr>
        <p:spPr>
          <a:xfrm>
            <a:off x="4286144" y="2789161"/>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3" name="Rectangle 72">
            <a:extLst>
              <a:ext uri="{FF2B5EF4-FFF2-40B4-BE49-F238E27FC236}">
                <a16:creationId xmlns="" xmlns:a16="http://schemas.microsoft.com/office/drawing/2014/main" id="{4CE1B4B0-2C83-4832-8BDC-FE7C4D09C4E7}"/>
              </a:ext>
            </a:extLst>
          </p:cNvPr>
          <p:cNvSpPr/>
          <p:nvPr/>
        </p:nvSpPr>
        <p:spPr>
          <a:xfrm>
            <a:off x="4400485" y="2056555"/>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86" name="TextBox 85"/>
          <p:cNvSpPr txBox="1"/>
          <p:nvPr/>
        </p:nvSpPr>
        <p:spPr>
          <a:xfrm>
            <a:off x="2646230" y="5768697"/>
            <a:ext cx="1865746" cy="523220"/>
          </a:xfrm>
          <a:prstGeom prst="rect">
            <a:avLst/>
          </a:prstGeom>
          <a:noFill/>
        </p:spPr>
        <p:txBody>
          <a:bodyPr wrap="square" rtlCol="0">
            <a:spAutoFit/>
          </a:bodyPr>
          <a:lstStyle/>
          <a:p>
            <a:pPr algn="ctr"/>
            <a:r>
              <a:rPr lang="en-AU" sz="2800" dirty="0" smtClean="0">
                <a:solidFill>
                  <a:schemeClr val="tx1">
                    <a:lumMod val="65000"/>
                    <a:lumOff val="35000"/>
                  </a:schemeClr>
                </a:solidFill>
                <a:latin typeface="+mj-lt"/>
              </a:rPr>
              <a:t>Trait 1</a:t>
            </a:r>
            <a:endParaRPr lang="en-AU" dirty="0">
              <a:solidFill>
                <a:schemeClr val="tx1">
                  <a:lumMod val="65000"/>
                  <a:lumOff val="35000"/>
                </a:schemeClr>
              </a:solidFill>
              <a:latin typeface="+mj-lt"/>
            </a:endParaRPr>
          </a:p>
        </p:txBody>
      </p:sp>
      <p:sp>
        <p:nvSpPr>
          <p:cNvPr id="87" name="TextBox 86"/>
          <p:cNvSpPr txBox="1"/>
          <p:nvPr/>
        </p:nvSpPr>
        <p:spPr>
          <a:xfrm rot="16200000">
            <a:off x="-430201" y="2806449"/>
            <a:ext cx="1865746" cy="523220"/>
          </a:xfrm>
          <a:prstGeom prst="rect">
            <a:avLst/>
          </a:prstGeom>
          <a:noFill/>
        </p:spPr>
        <p:txBody>
          <a:bodyPr wrap="square" rtlCol="0">
            <a:spAutoFit/>
          </a:bodyPr>
          <a:lstStyle/>
          <a:p>
            <a:pPr algn="ctr"/>
            <a:r>
              <a:rPr lang="en-AU" sz="2800" dirty="0" smtClean="0">
                <a:solidFill>
                  <a:schemeClr val="tx1">
                    <a:lumMod val="65000"/>
                    <a:lumOff val="35000"/>
                  </a:schemeClr>
                </a:solidFill>
                <a:latin typeface="+mj-lt"/>
              </a:rPr>
              <a:t>Trait 2</a:t>
            </a:r>
            <a:endParaRPr lang="en-AU" dirty="0">
              <a:solidFill>
                <a:schemeClr val="tx1">
                  <a:lumMod val="65000"/>
                  <a:lumOff val="35000"/>
                </a:schemeClr>
              </a:solidFill>
              <a:latin typeface="+mj-lt"/>
            </a:endParaRPr>
          </a:p>
        </p:txBody>
      </p:sp>
    </p:spTree>
    <p:extLst>
      <p:ext uri="{BB962C8B-B14F-4D97-AF65-F5344CB8AC3E}">
        <p14:creationId xmlns:p14="http://schemas.microsoft.com/office/powerpoint/2010/main" val="226443970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7" name="Group 66"/>
          <p:cNvGrpSpPr/>
          <p:nvPr/>
        </p:nvGrpSpPr>
        <p:grpSpPr>
          <a:xfrm>
            <a:off x="237099" y="622570"/>
            <a:ext cx="5779331" cy="5669347"/>
            <a:chOff x="237099" y="622570"/>
            <a:chExt cx="5779331" cy="5669347"/>
          </a:xfrm>
        </p:grpSpPr>
        <p:sp>
          <p:nvSpPr>
            <p:cNvPr id="185" name="Circle">
              <a:extLst>
                <a:ext uri="{FF2B5EF4-FFF2-40B4-BE49-F238E27FC236}">
                  <a16:creationId xmlns="" xmlns:a16="http://schemas.microsoft.com/office/drawing/2014/main" id="{58B09903-E371-473B-890E-108EF2FCEE9D}"/>
                </a:ext>
              </a:extLst>
            </p:cNvPr>
            <p:cNvSpPr/>
            <p:nvPr/>
          </p:nvSpPr>
          <p:spPr>
            <a:xfrm>
              <a:off x="983544" y="622570"/>
              <a:ext cx="5032886"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6" name="Circle">
              <a:extLst>
                <a:ext uri="{FF2B5EF4-FFF2-40B4-BE49-F238E27FC236}">
                  <a16:creationId xmlns="" xmlns:a16="http://schemas.microsoft.com/office/drawing/2014/main" id="{56FA6BAA-0BDD-430A-80BD-19F6AFECD920}"/>
                </a:ext>
              </a:extLst>
            </p:cNvPr>
            <p:cNvSpPr/>
            <p:nvPr/>
          </p:nvSpPr>
          <p:spPr>
            <a:xfrm>
              <a:off x="2288624" y="143712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7" name="Circle">
              <a:extLst>
                <a:ext uri="{FF2B5EF4-FFF2-40B4-BE49-F238E27FC236}">
                  <a16:creationId xmlns="" xmlns:a16="http://schemas.microsoft.com/office/drawing/2014/main" id="{0D90869C-1C9F-4966-8B64-02CAC54C0D70}"/>
                </a:ext>
              </a:extLst>
            </p:cNvPr>
            <p:cNvSpPr/>
            <p:nvPr/>
          </p:nvSpPr>
          <p:spPr>
            <a:xfrm>
              <a:off x="3312350" y="177899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9" name="Circle">
              <a:extLst>
                <a:ext uri="{FF2B5EF4-FFF2-40B4-BE49-F238E27FC236}">
                  <a16:creationId xmlns="" xmlns:a16="http://schemas.microsoft.com/office/drawing/2014/main" id="{2CE4DF51-CF44-43C7-99A9-80365F94AD7E}"/>
                </a:ext>
              </a:extLst>
            </p:cNvPr>
            <p:cNvSpPr/>
            <p:nvPr/>
          </p:nvSpPr>
          <p:spPr>
            <a:xfrm>
              <a:off x="4378476" y="229685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90" name="Circle">
              <a:extLst>
                <a:ext uri="{FF2B5EF4-FFF2-40B4-BE49-F238E27FC236}">
                  <a16:creationId xmlns="" xmlns:a16="http://schemas.microsoft.com/office/drawing/2014/main" id="{8A9BBC3B-63C0-4C5C-9210-33A0F1A013F8}"/>
                </a:ext>
              </a:extLst>
            </p:cNvPr>
            <p:cNvSpPr/>
            <p:nvPr/>
          </p:nvSpPr>
          <p:spPr>
            <a:xfrm>
              <a:off x="4712425" y="263080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91" name="Circle">
              <a:extLst>
                <a:ext uri="{FF2B5EF4-FFF2-40B4-BE49-F238E27FC236}">
                  <a16:creationId xmlns="" xmlns:a16="http://schemas.microsoft.com/office/drawing/2014/main" id="{510462BE-63B7-4276-8421-E15EB7E01B53}"/>
                </a:ext>
              </a:extLst>
            </p:cNvPr>
            <p:cNvSpPr/>
            <p:nvPr/>
          </p:nvSpPr>
          <p:spPr>
            <a:xfrm>
              <a:off x="1671382" y="1067501"/>
              <a:ext cx="4151901"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92" name="Rectangle 191">
              <a:extLst>
                <a:ext uri="{FF2B5EF4-FFF2-40B4-BE49-F238E27FC236}">
                  <a16:creationId xmlns="" xmlns:a16="http://schemas.microsoft.com/office/drawing/2014/main" id="{1FBB1AE6-8E3A-4A37-9577-4170ED921BAE}"/>
                </a:ext>
              </a:extLst>
            </p:cNvPr>
            <p:cNvSpPr/>
            <p:nvPr/>
          </p:nvSpPr>
          <p:spPr>
            <a:xfrm>
              <a:off x="3889883" y="160267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3" name="Rectangle 192">
              <a:extLst>
                <a:ext uri="{FF2B5EF4-FFF2-40B4-BE49-F238E27FC236}">
                  <a16:creationId xmlns="" xmlns:a16="http://schemas.microsoft.com/office/drawing/2014/main" id="{4146B17B-776F-40B1-ABD6-900E88244590}"/>
                </a:ext>
              </a:extLst>
            </p:cNvPr>
            <p:cNvSpPr/>
            <p:nvPr/>
          </p:nvSpPr>
          <p:spPr>
            <a:xfrm>
              <a:off x="3711468" y="1962654"/>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4" name="Rectangle 193">
              <a:extLst>
                <a:ext uri="{FF2B5EF4-FFF2-40B4-BE49-F238E27FC236}">
                  <a16:creationId xmlns="" xmlns:a16="http://schemas.microsoft.com/office/drawing/2014/main" id="{FFA9C380-7E36-435D-8AB8-EB2DFA9B6272}"/>
                </a:ext>
              </a:extLst>
            </p:cNvPr>
            <p:cNvSpPr/>
            <p:nvPr/>
          </p:nvSpPr>
          <p:spPr>
            <a:xfrm>
              <a:off x="2895803" y="224122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5" name="Rectangle 194">
              <a:extLst>
                <a:ext uri="{FF2B5EF4-FFF2-40B4-BE49-F238E27FC236}">
                  <a16:creationId xmlns="" xmlns:a16="http://schemas.microsoft.com/office/drawing/2014/main" id="{A6BE03BB-F366-4F03-865F-4F75FD0E8A12}"/>
                </a:ext>
              </a:extLst>
            </p:cNvPr>
            <p:cNvSpPr/>
            <p:nvPr/>
          </p:nvSpPr>
          <p:spPr>
            <a:xfrm>
              <a:off x="4309749" y="3032337"/>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6" name="Rectangle 195">
              <a:extLst>
                <a:ext uri="{FF2B5EF4-FFF2-40B4-BE49-F238E27FC236}">
                  <a16:creationId xmlns="" xmlns:a16="http://schemas.microsoft.com/office/drawing/2014/main" id="{DD931609-4C01-491F-B997-41B962E55712}"/>
                </a:ext>
              </a:extLst>
            </p:cNvPr>
            <p:cNvSpPr/>
            <p:nvPr/>
          </p:nvSpPr>
          <p:spPr>
            <a:xfrm>
              <a:off x="3555015" y="2885796"/>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7" name="Rectangle 196">
              <a:extLst>
                <a:ext uri="{FF2B5EF4-FFF2-40B4-BE49-F238E27FC236}">
                  <a16:creationId xmlns="" xmlns:a16="http://schemas.microsoft.com/office/drawing/2014/main" id="{714E1D76-F811-47D6-82E7-F755FF7746A0}"/>
                </a:ext>
              </a:extLst>
            </p:cNvPr>
            <p:cNvSpPr/>
            <p:nvPr/>
          </p:nvSpPr>
          <p:spPr>
            <a:xfrm>
              <a:off x="3843087" y="2597452"/>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8" name="Rectangle 197">
              <a:extLst>
                <a:ext uri="{FF2B5EF4-FFF2-40B4-BE49-F238E27FC236}">
                  <a16:creationId xmlns="" xmlns:a16="http://schemas.microsoft.com/office/drawing/2014/main" id="{3920038E-5C25-4C0B-A2BD-2F2A2581F0A5}"/>
                </a:ext>
              </a:extLst>
            </p:cNvPr>
            <p:cNvSpPr/>
            <p:nvPr/>
          </p:nvSpPr>
          <p:spPr>
            <a:xfrm>
              <a:off x="3359413" y="355511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9" name="Rectangle 198">
              <a:extLst>
                <a:ext uri="{FF2B5EF4-FFF2-40B4-BE49-F238E27FC236}">
                  <a16:creationId xmlns="" xmlns:a16="http://schemas.microsoft.com/office/drawing/2014/main" id="{48F7ACD7-A954-4221-8235-A08064223C8F}"/>
                </a:ext>
              </a:extLst>
            </p:cNvPr>
            <p:cNvSpPr/>
            <p:nvPr/>
          </p:nvSpPr>
          <p:spPr>
            <a:xfrm>
              <a:off x="4823791" y="2982567"/>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0" name="Rectangle 199">
              <a:extLst>
                <a:ext uri="{FF2B5EF4-FFF2-40B4-BE49-F238E27FC236}">
                  <a16:creationId xmlns="" xmlns:a16="http://schemas.microsoft.com/office/drawing/2014/main" id="{728CEEC4-FE02-42D0-81EF-7AAF11DC8441}"/>
                </a:ext>
              </a:extLst>
            </p:cNvPr>
            <p:cNvSpPr/>
            <p:nvPr/>
          </p:nvSpPr>
          <p:spPr>
            <a:xfrm>
              <a:off x="4495285" y="2426893"/>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1" name="Rectangle 200">
              <a:extLst>
                <a:ext uri="{FF2B5EF4-FFF2-40B4-BE49-F238E27FC236}">
                  <a16:creationId xmlns="" xmlns:a16="http://schemas.microsoft.com/office/drawing/2014/main" id="{FF9D38A4-A72A-4C09-A609-C173C0FBDCB0}"/>
                </a:ext>
              </a:extLst>
            </p:cNvPr>
            <p:cNvSpPr/>
            <p:nvPr/>
          </p:nvSpPr>
          <p:spPr>
            <a:xfrm>
              <a:off x="4338832" y="3488520"/>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2" name="Rectangle 201">
              <a:extLst>
                <a:ext uri="{FF2B5EF4-FFF2-40B4-BE49-F238E27FC236}">
                  <a16:creationId xmlns="" xmlns:a16="http://schemas.microsoft.com/office/drawing/2014/main" id="{CBDDBDE5-1CAF-4AB7-9F5A-FA1358F60D46}"/>
                </a:ext>
              </a:extLst>
            </p:cNvPr>
            <p:cNvSpPr/>
            <p:nvPr/>
          </p:nvSpPr>
          <p:spPr>
            <a:xfrm>
              <a:off x="2688778" y="2758402"/>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3" name="Rectangle 202">
              <a:extLst>
                <a:ext uri="{FF2B5EF4-FFF2-40B4-BE49-F238E27FC236}">
                  <a16:creationId xmlns="" xmlns:a16="http://schemas.microsoft.com/office/drawing/2014/main" id="{F4A6C4A0-B858-49B1-86B6-006D5339C33E}"/>
                </a:ext>
              </a:extLst>
            </p:cNvPr>
            <p:cNvSpPr/>
            <p:nvPr/>
          </p:nvSpPr>
          <p:spPr>
            <a:xfrm>
              <a:off x="2744085" y="3526123"/>
              <a:ext cx="389850"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32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32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4" name="Rectangle 203">
              <a:extLst>
                <a:ext uri="{FF2B5EF4-FFF2-40B4-BE49-F238E27FC236}">
                  <a16:creationId xmlns="" xmlns:a16="http://schemas.microsoft.com/office/drawing/2014/main" id="{6C623C62-67FA-444C-9488-62EB2AB0742B}"/>
                </a:ext>
              </a:extLst>
            </p:cNvPr>
            <p:cNvSpPr/>
            <p:nvPr/>
          </p:nvSpPr>
          <p:spPr>
            <a:xfrm>
              <a:off x="3921623" y="408652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smtClean="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smtClean="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5" name="TextBox 204"/>
            <p:cNvSpPr txBox="1"/>
            <p:nvPr/>
          </p:nvSpPr>
          <p:spPr>
            <a:xfrm>
              <a:off x="2642267" y="5768697"/>
              <a:ext cx="1865746" cy="523220"/>
            </a:xfrm>
            <a:prstGeom prst="rect">
              <a:avLst/>
            </a:prstGeom>
            <a:noFill/>
          </p:spPr>
          <p:txBody>
            <a:bodyPr wrap="square" rtlCol="0">
              <a:spAutoFit/>
            </a:bodyPr>
            <a:lstStyle/>
            <a:p>
              <a:pPr algn="ctr"/>
              <a:r>
                <a:rPr lang="en-AU" sz="2800" dirty="0" smtClean="0">
                  <a:solidFill>
                    <a:schemeClr val="tx1">
                      <a:lumMod val="65000"/>
                      <a:lumOff val="35000"/>
                    </a:schemeClr>
                  </a:solidFill>
                  <a:latin typeface="+mj-lt"/>
                </a:rPr>
                <a:t>Trait 1</a:t>
              </a:r>
              <a:endParaRPr lang="en-AU" dirty="0">
                <a:solidFill>
                  <a:schemeClr val="tx1">
                    <a:lumMod val="65000"/>
                    <a:lumOff val="35000"/>
                  </a:schemeClr>
                </a:solidFill>
                <a:latin typeface="+mj-lt"/>
              </a:endParaRPr>
            </a:p>
          </p:txBody>
        </p:sp>
        <p:sp>
          <p:nvSpPr>
            <p:cNvPr id="206" name="TextBox 205"/>
            <p:cNvSpPr txBox="1"/>
            <p:nvPr/>
          </p:nvSpPr>
          <p:spPr>
            <a:xfrm rot="16200000">
              <a:off x="-434164" y="2806449"/>
              <a:ext cx="1865746" cy="523220"/>
            </a:xfrm>
            <a:prstGeom prst="rect">
              <a:avLst/>
            </a:prstGeom>
            <a:noFill/>
          </p:spPr>
          <p:txBody>
            <a:bodyPr wrap="square" rtlCol="0">
              <a:spAutoFit/>
            </a:bodyPr>
            <a:lstStyle/>
            <a:p>
              <a:pPr algn="ctr"/>
              <a:r>
                <a:rPr lang="en-AU" sz="2800" dirty="0" smtClean="0">
                  <a:solidFill>
                    <a:schemeClr val="tx1">
                      <a:lumMod val="65000"/>
                      <a:lumOff val="35000"/>
                    </a:schemeClr>
                  </a:solidFill>
                  <a:latin typeface="+mj-lt"/>
                </a:rPr>
                <a:t>Trait 2</a:t>
              </a:r>
              <a:endParaRPr lang="en-AU" dirty="0">
                <a:solidFill>
                  <a:schemeClr val="tx1">
                    <a:lumMod val="65000"/>
                    <a:lumOff val="35000"/>
                  </a:schemeClr>
                </a:solidFill>
                <a:latin typeface="+mj-lt"/>
              </a:endParaRPr>
            </a:p>
          </p:txBody>
        </p:sp>
      </p:grpSp>
      <p:sp>
        <p:nvSpPr>
          <p:cNvPr id="2" name="Rectangle 1"/>
          <p:cNvSpPr/>
          <p:nvPr/>
        </p:nvSpPr>
        <p:spPr>
          <a:xfrm>
            <a:off x="7054850" y="971550"/>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3" name="Group 2"/>
          <p:cNvGrpSpPr/>
          <p:nvPr/>
        </p:nvGrpSpPr>
        <p:grpSpPr>
          <a:xfrm>
            <a:off x="10050540" y="1439150"/>
            <a:ext cx="635368" cy="528471"/>
            <a:chOff x="9985377" y="1715239"/>
            <a:chExt cx="635368" cy="528471"/>
          </a:xfrm>
        </p:grpSpPr>
        <p:sp>
          <p:nvSpPr>
            <p:cNvPr id="4" name="Oval 3"/>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 name="Group 4"/>
            <p:cNvGrpSpPr/>
            <p:nvPr/>
          </p:nvGrpSpPr>
          <p:grpSpPr>
            <a:xfrm>
              <a:off x="10146427" y="1715239"/>
              <a:ext cx="474318" cy="522398"/>
              <a:chOff x="10146427" y="1715239"/>
              <a:chExt cx="474318" cy="522398"/>
            </a:xfrm>
          </p:grpSpPr>
          <p:sp>
            <p:nvSpPr>
              <p:cNvPr id="9" name="Arc 8"/>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0" name="Arc 9"/>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6" name="Group 5"/>
            <p:cNvGrpSpPr/>
            <p:nvPr/>
          </p:nvGrpSpPr>
          <p:grpSpPr>
            <a:xfrm flipH="1">
              <a:off x="9985377" y="1721312"/>
              <a:ext cx="474318" cy="522398"/>
              <a:chOff x="10146427" y="1715239"/>
              <a:chExt cx="474318" cy="522398"/>
            </a:xfrm>
          </p:grpSpPr>
          <p:sp>
            <p:nvSpPr>
              <p:cNvPr id="7" name="Arc 6"/>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8" name="Arc 7"/>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1" name="Group 10"/>
          <p:cNvGrpSpPr/>
          <p:nvPr/>
        </p:nvGrpSpPr>
        <p:grpSpPr>
          <a:xfrm rot="1692537">
            <a:off x="8025079" y="1292086"/>
            <a:ext cx="635368" cy="528471"/>
            <a:chOff x="9985377" y="1715239"/>
            <a:chExt cx="635368" cy="528471"/>
          </a:xfrm>
        </p:grpSpPr>
        <p:sp>
          <p:nvSpPr>
            <p:cNvPr id="12" name="Oval 11"/>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3" name="Group 12"/>
            <p:cNvGrpSpPr/>
            <p:nvPr/>
          </p:nvGrpSpPr>
          <p:grpSpPr>
            <a:xfrm>
              <a:off x="10146427" y="1715239"/>
              <a:ext cx="474318" cy="522398"/>
              <a:chOff x="10146427" y="1715239"/>
              <a:chExt cx="474318" cy="522398"/>
            </a:xfrm>
          </p:grpSpPr>
          <p:sp>
            <p:nvSpPr>
              <p:cNvPr id="17" name="Arc 16"/>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8" name="Arc 17"/>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14" name="Group 13"/>
            <p:cNvGrpSpPr/>
            <p:nvPr/>
          </p:nvGrpSpPr>
          <p:grpSpPr>
            <a:xfrm flipH="1">
              <a:off x="9985377" y="1721312"/>
              <a:ext cx="474318" cy="522398"/>
              <a:chOff x="10146427" y="1715239"/>
              <a:chExt cx="474318" cy="522398"/>
            </a:xfrm>
          </p:grpSpPr>
          <p:sp>
            <p:nvSpPr>
              <p:cNvPr id="15" name="Arc 14"/>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6" name="Arc 15"/>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9" name="Group 18"/>
          <p:cNvGrpSpPr/>
          <p:nvPr/>
        </p:nvGrpSpPr>
        <p:grpSpPr>
          <a:xfrm rot="2339790">
            <a:off x="7459800" y="2569627"/>
            <a:ext cx="635368" cy="528471"/>
            <a:chOff x="9985377" y="1715239"/>
            <a:chExt cx="635368" cy="528471"/>
          </a:xfrm>
        </p:grpSpPr>
        <p:sp>
          <p:nvSpPr>
            <p:cNvPr id="20" name="Oval 19"/>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21" name="Group 20"/>
            <p:cNvGrpSpPr/>
            <p:nvPr/>
          </p:nvGrpSpPr>
          <p:grpSpPr>
            <a:xfrm>
              <a:off x="10146427" y="1715239"/>
              <a:ext cx="474318" cy="522398"/>
              <a:chOff x="10146427" y="1715239"/>
              <a:chExt cx="474318" cy="522398"/>
            </a:xfrm>
          </p:grpSpPr>
          <p:sp>
            <p:nvSpPr>
              <p:cNvPr id="25" name="Arc 24"/>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26" name="Arc 25"/>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22" name="Group 21"/>
            <p:cNvGrpSpPr/>
            <p:nvPr/>
          </p:nvGrpSpPr>
          <p:grpSpPr>
            <a:xfrm flipH="1">
              <a:off x="9985377" y="1721312"/>
              <a:ext cx="474318" cy="522398"/>
              <a:chOff x="10146427" y="1715239"/>
              <a:chExt cx="474318" cy="522398"/>
            </a:xfrm>
          </p:grpSpPr>
          <p:sp>
            <p:nvSpPr>
              <p:cNvPr id="23" name="Arc 22"/>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24" name="Arc 23"/>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27" name="Group 26"/>
          <p:cNvGrpSpPr/>
          <p:nvPr/>
        </p:nvGrpSpPr>
        <p:grpSpPr>
          <a:xfrm rot="1944285">
            <a:off x="10191173" y="3222476"/>
            <a:ext cx="635368" cy="528471"/>
            <a:chOff x="9985377" y="1715239"/>
            <a:chExt cx="635368" cy="528471"/>
          </a:xfrm>
        </p:grpSpPr>
        <p:sp>
          <p:nvSpPr>
            <p:cNvPr id="28" name="Oval 27"/>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29" name="Group 28"/>
            <p:cNvGrpSpPr/>
            <p:nvPr/>
          </p:nvGrpSpPr>
          <p:grpSpPr>
            <a:xfrm>
              <a:off x="10146427" y="1715239"/>
              <a:ext cx="474318" cy="522398"/>
              <a:chOff x="10146427" y="1715239"/>
              <a:chExt cx="474318" cy="522398"/>
            </a:xfrm>
          </p:grpSpPr>
          <p:sp>
            <p:nvSpPr>
              <p:cNvPr id="33" name="Arc 32"/>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4" name="Arc 33"/>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30" name="Group 29"/>
            <p:cNvGrpSpPr/>
            <p:nvPr/>
          </p:nvGrpSpPr>
          <p:grpSpPr>
            <a:xfrm flipH="1">
              <a:off x="9985377" y="1721312"/>
              <a:ext cx="474318" cy="522398"/>
              <a:chOff x="10146427" y="1715239"/>
              <a:chExt cx="474318" cy="522398"/>
            </a:xfrm>
          </p:grpSpPr>
          <p:sp>
            <p:nvSpPr>
              <p:cNvPr id="31" name="Arc 30"/>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32" name="Arc 31"/>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35" name="Group 34"/>
          <p:cNvGrpSpPr/>
          <p:nvPr/>
        </p:nvGrpSpPr>
        <p:grpSpPr>
          <a:xfrm rot="20552671">
            <a:off x="9013646" y="4153806"/>
            <a:ext cx="635368" cy="528471"/>
            <a:chOff x="9985377" y="1715239"/>
            <a:chExt cx="635368" cy="528471"/>
          </a:xfrm>
        </p:grpSpPr>
        <p:sp>
          <p:nvSpPr>
            <p:cNvPr id="36" name="Oval 35"/>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37" name="Group 36"/>
            <p:cNvGrpSpPr/>
            <p:nvPr/>
          </p:nvGrpSpPr>
          <p:grpSpPr>
            <a:xfrm>
              <a:off x="10146427" y="1715239"/>
              <a:ext cx="474318" cy="522398"/>
              <a:chOff x="10146427" y="1715239"/>
              <a:chExt cx="474318" cy="522398"/>
            </a:xfrm>
          </p:grpSpPr>
          <p:sp>
            <p:nvSpPr>
              <p:cNvPr id="41" name="Arc 40"/>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42" name="Arc 41"/>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38" name="Group 37"/>
            <p:cNvGrpSpPr/>
            <p:nvPr/>
          </p:nvGrpSpPr>
          <p:grpSpPr>
            <a:xfrm flipH="1">
              <a:off x="9985377" y="1721312"/>
              <a:ext cx="474318" cy="522398"/>
              <a:chOff x="10146427" y="1715239"/>
              <a:chExt cx="474318" cy="522398"/>
            </a:xfrm>
          </p:grpSpPr>
          <p:sp>
            <p:nvSpPr>
              <p:cNvPr id="39" name="Arc 38"/>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40" name="Arc 39"/>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43" name="Group 42"/>
          <p:cNvGrpSpPr/>
          <p:nvPr/>
        </p:nvGrpSpPr>
        <p:grpSpPr>
          <a:xfrm rot="19808765">
            <a:off x="7482719" y="3966454"/>
            <a:ext cx="635368" cy="528471"/>
            <a:chOff x="9985377" y="1715239"/>
            <a:chExt cx="635368" cy="528471"/>
          </a:xfrm>
        </p:grpSpPr>
        <p:sp>
          <p:nvSpPr>
            <p:cNvPr id="44" name="Oval 43"/>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45" name="Group 44"/>
            <p:cNvGrpSpPr/>
            <p:nvPr/>
          </p:nvGrpSpPr>
          <p:grpSpPr>
            <a:xfrm>
              <a:off x="10146427" y="1715239"/>
              <a:ext cx="474318" cy="522398"/>
              <a:chOff x="10146427" y="1715239"/>
              <a:chExt cx="474318" cy="522398"/>
            </a:xfrm>
          </p:grpSpPr>
          <p:sp>
            <p:nvSpPr>
              <p:cNvPr id="49" name="Arc 48"/>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50" name="Arc 49"/>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46" name="Group 45"/>
            <p:cNvGrpSpPr/>
            <p:nvPr/>
          </p:nvGrpSpPr>
          <p:grpSpPr>
            <a:xfrm flipH="1">
              <a:off x="9985377" y="1721312"/>
              <a:ext cx="474318" cy="522398"/>
              <a:chOff x="10146427" y="1715239"/>
              <a:chExt cx="474318" cy="522398"/>
            </a:xfrm>
          </p:grpSpPr>
          <p:sp>
            <p:nvSpPr>
              <p:cNvPr id="47" name="Arc 46"/>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48" name="Arc 47"/>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51" name="Group 50"/>
          <p:cNvGrpSpPr/>
          <p:nvPr/>
        </p:nvGrpSpPr>
        <p:grpSpPr>
          <a:xfrm rot="20269373">
            <a:off x="8899340" y="2351936"/>
            <a:ext cx="635368" cy="528471"/>
            <a:chOff x="9985377" y="1715239"/>
            <a:chExt cx="635368" cy="528471"/>
          </a:xfrm>
        </p:grpSpPr>
        <p:sp>
          <p:nvSpPr>
            <p:cNvPr id="52" name="Oval 51"/>
            <p:cNvSpPr/>
            <p:nvPr/>
          </p:nvSpPr>
          <p:spPr>
            <a:xfrm>
              <a:off x="10110196" y="1803761"/>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53" name="Group 52"/>
            <p:cNvGrpSpPr/>
            <p:nvPr/>
          </p:nvGrpSpPr>
          <p:grpSpPr>
            <a:xfrm>
              <a:off x="10146427" y="1715239"/>
              <a:ext cx="474318" cy="522398"/>
              <a:chOff x="10146427" y="1715239"/>
              <a:chExt cx="474318" cy="522398"/>
            </a:xfrm>
          </p:grpSpPr>
          <p:sp>
            <p:nvSpPr>
              <p:cNvPr id="57" name="Arc 56"/>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58" name="Arc 57"/>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nvGrpSpPr>
            <p:cNvPr id="54" name="Group 53"/>
            <p:cNvGrpSpPr/>
            <p:nvPr/>
          </p:nvGrpSpPr>
          <p:grpSpPr>
            <a:xfrm flipH="1">
              <a:off x="9985377" y="1721312"/>
              <a:ext cx="474318" cy="522398"/>
              <a:chOff x="10146427" y="1715239"/>
              <a:chExt cx="474318" cy="522398"/>
            </a:xfrm>
          </p:grpSpPr>
          <p:sp>
            <p:nvSpPr>
              <p:cNvPr id="55" name="Arc 54"/>
              <p:cNvSpPr/>
              <p:nvPr/>
            </p:nvSpPr>
            <p:spPr>
              <a:xfrm rot="2989785">
                <a:off x="10191051" y="1801623"/>
                <a:ext cx="385068" cy="34962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56" name="Arc 55"/>
              <p:cNvSpPr/>
              <p:nvPr/>
            </p:nvSpPr>
            <p:spPr>
              <a:xfrm rot="2989785">
                <a:off x="10122387" y="1739279"/>
                <a:ext cx="522398" cy="474318"/>
              </a:xfrm>
              <a:prstGeom prst="arc">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sp>
        <p:nvSpPr>
          <p:cNvPr id="62" name="Rectangle">
            <a:extLst>
              <a:ext uri="{FF2B5EF4-FFF2-40B4-BE49-F238E27FC236}">
                <a16:creationId xmlns="" xmlns:a16="http://schemas.microsoft.com/office/drawing/2014/main" id="{8958FECA-F5A5-4E11-A7A5-18EAA0FE5A33}"/>
              </a:ext>
            </a:extLst>
          </p:cNvPr>
          <p:cNvSpPr/>
          <p:nvPr/>
        </p:nvSpPr>
        <p:spPr>
          <a:xfrm>
            <a:off x="982278" y="549790"/>
            <a:ext cx="5038115" cy="5183675"/>
          </a:xfrm>
          <a:prstGeom prst="rect">
            <a:avLst/>
          </a:prstGeom>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6" name="Rectangle 65">
            <a:extLst>
              <a:ext uri="{FF2B5EF4-FFF2-40B4-BE49-F238E27FC236}">
                <a16:creationId xmlns="" xmlns:a16="http://schemas.microsoft.com/office/drawing/2014/main" id="{E4143CDB-E701-4AC3-9607-0B8438344B28}"/>
              </a:ext>
            </a:extLst>
          </p:cNvPr>
          <p:cNvSpPr/>
          <p:nvPr/>
        </p:nvSpPr>
        <p:spPr>
          <a:xfrm>
            <a:off x="4840377" y="2123293"/>
            <a:ext cx="184731"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smtClean="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42" name="Rectangle 141"/>
          <p:cNvSpPr/>
          <p:nvPr/>
        </p:nvSpPr>
        <p:spPr>
          <a:xfrm>
            <a:off x="7054850" y="979453"/>
            <a:ext cx="4324350" cy="4324350"/>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43" name="Group 142"/>
          <p:cNvGrpSpPr/>
          <p:nvPr/>
        </p:nvGrpSpPr>
        <p:grpSpPr>
          <a:xfrm>
            <a:off x="9806504" y="1521139"/>
            <a:ext cx="1010969" cy="880681"/>
            <a:chOff x="3867984" y="1650396"/>
            <a:chExt cx="1010969" cy="880681"/>
          </a:xfrm>
        </p:grpSpPr>
        <p:sp>
          <p:nvSpPr>
            <p:cNvPr id="144" name="Oval 143"/>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45" name="Group 144"/>
            <p:cNvGrpSpPr/>
            <p:nvPr/>
          </p:nvGrpSpPr>
          <p:grpSpPr>
            <a:xfrm>
              <a:off x="3867984" y="1650396"/>
              <a:ext cx="1010969" cy="880681"/>
              <a:chOff x="3867984" y="1650396"/>
              <a:chExt cx="1010969" cy="880681"/>
            </a:xfrm>
          </p:grpSpPr>
          <p:sp>
            <p:nvSpPr>
              <p:cNvPr id="146" name="Arc 145"/>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47" name="Arc 146"/>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48" name="Arc 147"/>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49" name="Arc 148"/>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50" name="Group 149"/>
          <p:cNvGrpSpPr/>
          <p:nvPr/>
        </p:nvGrpSpPr>
        <p:grpSpPr>
          <a:xfrm rot="730904">
            <a:off x="8206056" y="1604959"/>
            <a:ext cx="1010969" cy="880681"/>
            <a:chOff x="3867984" y="1650396"/>
            <a:chExt cx="1010969" cy="880681"/>
          </a:xfrm>
        </p:grpSpPr>
        <p:sp>
          <p:nvSpPr>
            <p:cNvPr id="151" name="Oval 150"/>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52" name="Group 151"/>
            <p:cNvGrpSpPr/>
            <p:nvPr/>
          </p:nvGrpSpPr>
          <p:grpSpPr>
            <a:xfrm>
              <a:off x="3867984" y="1650396"/>
              <a:ext cx="1010969" cy="880681"/>
              <a:chOff x="3867984" y="1650396"/>
              <a:chExt cx="1010969" cy="880681"/>
            </a:xfrm>
          </p:grpSpPr>
          <p:sp>
            <p:nvSpPr>
              <p:cNvPr id="153" name="Arc 152"/>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54" name="Arc 153"/>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55" name="Arc 154"/>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56" name="Arc 155"/>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57" name="Group 156"/>
          <p:cNvGrpSpPr/>
          <p:nvPr/>
        </p:nvGrpSpPr>
        <p:grpSpPr>
          <a:xfrm rot="20546586">
            <a:off x="7253556" y="2701287"/>
            <a:ext cx="1010969" cy="880681"/>
            <a:chOff x="3867984" y="1650396"/>
            <a:chExt cx="1010969" cy="880681"/>
          </a:xfrm>
        </p:grpSpPr>
        <p:sp>
          <p:nvSpPr>
            <p:cNvPr id="158" name="Oval 157"/>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59" name="Group 158"/>
            <p:cNvGrpSpPr/>
            <p:nvPr/>
          </p:nvGrpSpPr>
          <p:grpSpPr>
            <a:xfrm>
              <a:off x="3867984" y="1650396"/>
              <a:ext cx="1010969" cy="880681"/>
              <a:chOff x="3867984" y="1650396"/>
              <a:chExt cx="1010969" cy="880681"/>
            </a:xfrm>
          </p:grpSpPr>
          <p:sp>
            <p:nvSpPr>
              <p:cNvPr id="160" name="Arc 159"/>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61" name="Arc 160"/>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62" name="Arc 161"/>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63" name="Arc 162"/>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64" name="Group 163"/>
          <p:cNvGrpSpPr/>
          <p:nvPr/>
        </p:nvGrpSpPr>
        <p:grpSpPr>
          <a:xfrm rot="20280441">
            <a:off x="8515348" y="3432807"/>
            <a:ext cx="1010969" cy="880681"/>
            <a:chOff x="3867984" y="1650396"/>
            <a:chExt cx="1010969" cy="880681"/>
          </a:xfrm>
        </p:grpSpPr>
        <p:sp>
          <p:nvSpPr>
            <p:cNvPr id="165" name="Oval 164"/>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66" name="Group 165"/>
            <p:cNvGrpSpPr/>
            <p:nvPr/>
          </p:nvGrpSpPr>
          <p:grpSpPr>
            <a:xfrm>
              <a:off x="3867984" y="1650396"/>
              <a:ext cx="1010969" cy="880681"/>
              <a:chOff x="3867984" y="1650396"/>
              <a:chExt cx="1010969" cy="880681"/>
            </a:xfrm>
          </p:grpSpPr>
          <p:sp>
            <p:nvSpPr>
              <p:cNvPr id="167" name="Arc 166"/>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68" name="Arc 167"/>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69" name="Arc 168"/>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70" name="Arc 169"/>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71" name="Group 170"/>
          <p:cNvGrpSpPr/>
          <p:nvPr/>
        </p:nvGrpSpPr>
        <p:grpSpPr>
          <a:xfrm rot="1065057">
            <a:off x="9733793" y="2622036"/>
            <a:ext cx="1010969" cy="880681"/>
            <a:chOff x="3867984" y="1650396"/>
            <a:chExt cx="1010969" cy="880681"/>
          </a:xfrm>
        </p:grpSpPr>
        <p:sp>
          <p:nvSpPr>
            <p:cNvPr id="172" name="Oval 171"/>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73" name="Group 172"/>
            <p:cNvGrpSpPr/>
            <p:nvPr/>
          </p:nvGrpSpPr>
          <p:grpSpPr>
            <a:xfrm>
              <a:off x="3867984" y="1650396"/>
              <a:ext cx="1010969" cy="880681"/>
              <a:chOff x="3867984" y="1650396"/>
              <a:chExt cx="1010969" cy="880681"/>
            </a:xfrm>
          </p:grpSpPr>
          <p:sp>
            <p:nvSpPr>
              <p:cNvPr id="174" name="Arc 173"/>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75" name="Arc 174"/>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76" name="Arc 175"/>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77" name="Arc 176"/>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grpSp>
        <p:nvGrpSpPr>
          <p:cNvPr id="178" name="Group 177"/>
          <p:cNvGrpSpPr/>
          <p:nvPr/>
        </p:nvGrpSpPr>
        <p:grpSpPr>
          <a:xfrm rot="411753">
            <a:off x="9940265" y="4055341"/>
            <a:ext cx="1010969" cy="880681"/>
            <a:chOff x="3867984" y="1650396"/>
            <a:chExt cx="1010969" cy="880681"/>
          </a:xfrm>
        </p:grpSpPr>
        <p:sp>
          <p:nvSpPr>
            <p:cNvPr id="179" name="Oval 178"/>
            <p:cNvSpPr/>
            <p:nvPr/>
          </p:nvSpPr>
          <p:spPr>
            <a:xfrm>
              <a:off x="4156710" y="1925955"/>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80" name="Group 179"/>
            <p:cNvGrpSpPr/>
            <p:nvPr/>
          </p:nvGrpSpPr>
          <p:grpSpPr>
            <a:xfrm>
              <a:off x="3867984" y="1650396"/>
              <a:ext cx="1010969" cy="880681"/>
              <a:chOff x="3867984" y="1650396"/>
              <a:chExt cx="1010969" cy="880681"/>
            </a:xfrm>
          </p:grpSpPr>
          <p:sp>
            <p:nvSpPr>
              <p:cNvPr id="181" name="Arc 180"/>
              <p:cNvSpPr/>
              <p:nvPr/>
            </p:nvSpPr>
            <p:spPr>
              <a:xfrm rot="2989785">
                <a:off x="4030992" y="1782126"/>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82" name="Arc 181"/>
              <p:cNvSpPr/>
              <p:nvPr/>
            </p:nvSpPr>
            <p:spPr>
              <a:xfrm rot="18610215" flipH="1">
                <a:off x="3966221" y="1782128"/>
                <a:ext cx="719647" cy="653415"/>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83" name="Arc 182"/>
              <p:cNvSpPr/>
              <p:nvPr/>
            </p:nvSpPr>
            <p:spPr>
              <a:xfrm rot="2989785">
                <a:off x="4066889" y="1719013"/>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sp>
            <p:nvSpPr>
              <p:cNvPr id="184" name="Arc 183"/>
              <p:cNvSpPr/>
              <p:nvPr/>
            </p:nvSpPr>
            <p:spPr>
              <a:xfrm rot="18610215" flipH="1">
                <a:off x="3799368" y="1719012"/>
                <a:ext cx="880680" cy="743448"/>
              </a:xfrm>
              <a:prstGeom prst="arc">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AU"/>
              </a:p>
            </p:txBody>
          </p:sp>
        </p:grpSp>
      </p:grpSp>
      <p:sp>
        <p:nvSpPr>
          <p:cNvPr id="141" name="Circle">
            <a:extLst>
              <a:ext uri="{FF2B5EF4-FFF2-40B4-BE49-F238E27FC236}">
                <a16:creationId xmlns:a16="http://schemas.microsoft.com/office/drawing/2014/main" xmlns="" id="{3C996158-691C-4062-8151-DE186CE59366}"/>
              </a:ext>
            </a:extLst>
          </p:cNvPr>
          <p:cNvSpPr/>
          <p:nvPr/>
        </p:nvSpPr>
        <p:spPr>
          <a:xfrm>
            <a:off x="4760816" y="4021542"/>
            <a:ext cx="254995" cy="254995"/>
          </a:xfrm>
          <a:prstGeom prst="ellipse">
            <a:avLst/>
          </a:prstGeom>
          <a:solidFill>
            <a:schemeClr val="accent1"/>
          </a:solidFill>
          <a:ln w="12700">
            <a:no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bg2">
                  <a:lumMod val="90000"/>
                </a:schemeClr>
              </a:solidFill>
            </a:endParaRPr>
          </a:p>
        </p:txBody>
      </p:sp>
      <p:sp>
        <p:nvSpPr>
          <p:cNvPr id="208" name="Circle">
            <a:extLst>
              <a:ext uri="{FF2B5EF4-FFF2-40B4-BE49-F238E27FC236}">
                <a16:creationId xmlns:a16="http://schemas.microsoft.com/office/drawing/2014/main" xmlns="" id="{3C996158-691C-4062-8151-DE186CE59366}"/>
              </a:ext>
            </a:extLst>
          </p:cNvPr>
          <p:cNvSpPr/>
          <p:nvPr/>
        </p:nvSpPr>
        <p:spPr>
          <a:xfrm>
            <a:off x="2703018" y="3335329"/>
            <a:ext cx="254995" cy="254995"/>
          </a:xfrm>
          <a:prstGeom prst="ellipse">
            <a:avLst/>
          </a:prstGeom>
          <a:solidFill>
            <a:schemeClr val="accent1"/>
          </a:solidFill>
          <a:ln w="12700">
            <a:no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bg2">
                  <a:lumMod val="90000"/>
                </a:schemeClr>
              </a:solidFill>
            </a:endParaRPr>
          </a:p>
        </p:txBody>
      </p:sp>
    </p:spTree>
    <p:extLst>
      <p:ext uri="{BB962C8B-B14F-4D97-AF65-F5344CB8AC3E}">
        <p14:creationId xmlns:p14="http://schemas.microsoft.com/office/powerpoint/2010/main" val="66319857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Future Directions</a:t>
            </a:r>
            <a:endParaRPr lang="en-AU" dirty="0"/>
          </a:p>
        </p:txBody>
      </p:sp>
      <p:sp>
        <p:nvSpPr>
          <p:cNvPr id="3" name="Content Placeholder 2"/>
          <p:cNvSpPr>
            <a:spLocks noGrp="1"/>
          </p:cNvSpPr>
          <p:nvPr>
            <p:ph idx="1"/>
          </p:nvPr>
        </p:nvSpPr>
        <p:spPr>
          <a:xfrm>
            <a:off x="1097280" y="1845734"/>
            <a:ext cx="5463941" cy="4023360"/>
          </a:xfrm>
        </p:spPr>
        <p:txBody>
          <a:bodyPr>
            <a:noAutofit/>
          </a:bodyPr>
          <a:lstStyle/>
          <a:p>
            <a:r>
              <a:rPr lang="en-AU" sz="3200" dirty="0" smtClean="0"/>
              <a:t>More parameterisation</a:t>
            </a:r>
          </a:p>
          <a:p>
            <a:pPr lvl="1"/>
            <a:r>
              <a:rPr lang="en-AU" sz="2800" dirty="0" smtClean="0"/>
              <a:t>Population size</a:t>
            </a:r>
          </a:p>
          <a:p>
            <a:pPr lvl="1"/>
            <a:r>
              <a:rPr lang="en-AU" sz="2800" dirty="0" smtClean="0"/>
              <a:t>Fitness differences between traits</a:t>
            </a:r>
          </a:p>
          <a:p>
            <a:pPr lvl="1"/>
            <a:r>
              <a:rPr lang="en-AU" sz="2800" dirty="0" smtClean="0"/>
              <a:t>Number of loci</a:t>
            </a:r>
          </a:p>
          <a:p>
            <a:pPr lvl="1"/>
            <a:r>
              <a:rPr lang="en-AU" sz="2800" dirty="0" smtClean="0"/>
              <a:t>Chromosomal/genomic positions of loci</a:t>
            </a:r>
          </a:p>
        </p:txBody>
      </p:sp>
      <p:pic>
        <p:nvPicPr>
          <p:cNvPr id="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1853" y="690702"/>
            <a:ext cx="5080817" cy="5178391"/>
          </a:xfrm>
          <a:prstGeom prst="rect">
            <a:avLst/>
          </a:prstGeom>
        </p:spPr>
      </p:pic>
    </p:spTree>
    <p:extLst>
      <p:ext uri="{BB962C8B-B14F-4D97-AF65-F5344CB8AC3E}">
        <p14:creationId xmlns:p14="http://schemas.microsoft.com/office/powerpoint/2010/main" val="417748482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Questions?</a:t>
            </a:r>
            <a:endParaRPr lang="en-AU" dirty="0"/>
          </a:p>
        </p:txBody>
      </p:sp>
      <p:sp>
        <p:nvSpPr>
          <p:cNvPr id="4" name="TextBox 3">
            <a:extLst>
              <a:ext uri="{FF2B5EF4-FFF2-40B4-BE49-F238E27FC236}">
                <a16:creationId xmlns:a16="http://schemas.microsoft.com/office/drawing/2014/main" xmlns="" id="{EE297CCF-D31D-E148-855A-E2ADE095211D}"/>
              </a:ext>
            </a:extLst>
          </p:cNvPr>
          <p:cNvSpPr txBox="1"/>
          <p:nvPr/>
        </p:nvSpPr>
        <p:spPr>
          <a:xfrm>
            <a:off x="5764735" y="1894752"/>
            <a:ext cx="5824082" cy="3293209"/>
          </a:xfrm>
          <a:prstGeom prst="rect">
            <a:avLst/>
          </a:prstGeom>
          <a:noFill/>
        </p:spPr>
        <p:txBody>
          <a:bodyPr wrap="square" rtlCol="0">
            <a:spAutoFit/>
          </a:bodyPr>
          <a:lstStyle/>
          <a:p>
            <a:r>
              <a:rPr lang="en-AU" sz="4000" b="1" dirty="0">
                <a:solidFill>
                  <a:schemeClr val="tx1">
                    <a:lumMod val="75000"/>
                    <a:lumOff val="25000"/>
                  </a:schemeClr>
                </a:solidFill>
              </a:rPr>
              <a:t>Acknowledgements</a:t>
            </a:r>
          </a:p>
          <a:p>
            <a:r>
              <a:rPr lang="en-AU" sz="2800" dirty="0">
                <a:solidFill>
                  <a:schemeClr val="tx1">
                    <a:lumMod val="75000"/>
                    <a:lumOff val="25000"/>
                  </a:schemeClr>
                </a:solidFill>
              </a:rPr>
              <a:t>Assoc. </a:t>
            </a:r>
            <a:r>
              <a:rPr lang="en-AU" sz="2800" dirty="0" err="1">
                <a:solidFill>
                  <a:schemeClr val="tx1">
                    <a:lumMod val="75000"/>
                    <a:lumOff val="25000"/>
                  </a:schemeClr>
                </a:solidFill>
              </a:rPr>
              <a:t>Prof.</a:t>
            </a:r>
            <a:r>
              <a:rPr lang="en-AU" sz="2800" dirty="0">
                <a:solidFill>
                  <a:schemeClr val="tx1">
                    <a:lumMod val="75000"/>
                    <a:lumOff val="25000"/>
                  </a:schemeClr>
                </a:solidFill>
              </a:rPr>
              <a:t> Daniel </a:t>
            </a:r>
            <a:r>
              <a:rPr lang="en-AU" sz="2800" dirty="0" smtClean="0">
                <a:solidFill>
                  <a:schemeClr val="tx1">
                    <a:lumMod val="75000"/>
                    <a:lumOff val="25000"/>
                  </a:schemeClr>
                </a:solidFill>
              </a:rPr>
              <a:t>Ortiz-Barrientos</a:t>
            </a:r>
          </a:p>
          <a:p>
            <a:r>
              <a:rPr lang="en-AU" sz="2800" dirty="0" smtClean="0">
                <a:solidFill>
                  <a:schemeClr val="tx1">
                    <a:lumMod val="75000"/>
                    <a:lumOff val="25000"/>
                  </a:schemeClr>
                </a:solidFill>
              </a:rPr>
              <a:t>Maddie James</a:t>
            </a:r>
            <a:endParaRPr lang="en-AU" sz="2800" dirty="0">
              <a:solidFill>
                <a:schemeClr val="tx1">
                  <a:lumMod val="75000"/>
                  <a:lumOff val="25000"/>
                </a:schemeClr>
              </a:solidFill>
            </a:endParaRPr>
          </a:p>
          <a:p>
            <a:r>
              <a:rPr lang="en-AU" sz="2800" dirty="0" smtClean="0">
                <a:solidFill>
                  <a:schemeClr val="tx1">
                    <a:lumMod val="75000"/>
                    <a:lumOff val="25000"/>
                  </a:schemeClr>
                </a:solidFill>
              </a:rPr>
              <a:t>Zoe </a:t>
            </a:r>
            <a:r>
              <a:rPr lang="en-AU" sz="2800" dirty="0">
                <a:solidFill>
                  <a:schemeClr val="tx1">
                    <a:lumMod val="75000"/>
                    <a:lumOff val="25000"/>
                  </a:schemeClr>
                </a:solidFill>
              </a:rPr>
              <a:t>Broad</a:t>
            </a:r>
          </a:p>
          <a:p>
            <a:r>
              <a:rPr lang="en-AU" sz="2800" dirty="0" smtClean="0">
                <a:solidFill>
                  <a:schemeClr val="tx1">
                    <a:lumMod val="75000"/>
                    <a:lumOff val="25000"/>
                  </a:schemeClr>
                </a:solidFill>
              </a:rPr>
              <a:t>Everyone </a:t>
            </a:r>
            <a:r>
              <a:rPr lang="en-AU" sz="2800" dirty="0">
                <a:solidFill>
                  <a:schemeClr val="tx1">
                    <a:lumMod val="75000"/>
                    <a:lumOff val="25000"/>
                  </a:schemeClr>
                </a:solidFill>
              </a:rPr>
              <a:t>in the OB Lab</a:t>
            </a:r>
          </a:p>
          <a:p>
            <a:r>
              <a:rPr lang="en-AU" sz="2800" dirty="0">
                <a:solidFill>
                  <a:schemeClr val="tx1">
                    <a:lumMod val="75000"/>
                    <a:lumOff val="25000"/>
                  </a:schemeClr>
                </a:solidFill>
              </a:rPr>
              <a:t>The Australian Research Council funds this research</a:t>
            </a:r>
          </a:p>
        </p:txBody>
      </p:sp>
      <p:pic>
        <p:nvPicPr>
          <p:cNvPr id="5" name="Picture 4">
            <a:extLst>
              <a:ext uri="{FF2B5EF4-FFF2-40B4-BE49-F238E27FC236}">
                <a16:creationId xmlns:a16="http://schemas.microsoft.com/office/drawing/2014/main" xmlns="" id="{8E7E88D2-E805-DF44-A899-A8CBC2764D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056" y="1877818"/>
            <a:ext cx="4686300" cy="4051300"/>
          </a:xfrm>
          <a:prstGeom prst="rect">
            <a:avLst/>
          </a:prstGeom>
        </p:spPr>
      </p:pic>
    </p:spTree>
    <p:extLst>
      <p:ext uri="{BB962C8B-B14F-4D97-AF65-F5344CB8AC3E}">
        <p14:creationId xmlns:p14="http://schemas.microsoft.com/office/powerpoint/2010/main" val="7906800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ircle">
            <a:extLst>
              <a:ext uri="{FF2B5EF4-FFF2-40B4-BE49-F238E27FC236}">
                <a16:creationId xmlns:a16="http://schemas.microsoft.com/office/drawing/2014/main" xmlns=""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Circle">
            <a:extLst>
              <a:ext uri="{FF2B5EF4-FFF2-40B4-BE49-F238E27FC236}">
                <a16:creationId xmlns:a16="http://schemas.microsoft.com/office/drawing/2014/main" xmlns=""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xmlns=""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 name="Rectangle">
            <a:extLst>
              <a:ext uri="{FF2B5EF4-FFF2-40B4-BE49-F238E27FC236}">
                <a16:creationId xmlns:a16="http://schemas.microsoft.com/office/drawing/2014/main" xmlns=""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9" name="Circle">
            <a:extLst>
              <a:ext uri="{FF2B5EF4-FFF2-40B4-BE49-F238E27FC236}">
                <a16:creationId xmlns:a16="http://schemas.microsoft.com/office/drawing/2014/main" xmlns=""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10" name="Circle">
            <a:extLst>
              <a:ext uri="{FF2B5EF4-FFF2-40B4-BE49-F238E27FC236}">
                <a16:creationId xmlns:a16="http://schemas.microsoft.com/office/drawing/2014/main" xmlns=""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11" name="Circle">
            <a:extLst>
              <a:ext uri="{FF2B5EF4-FFF2-40B4-BE49-F238E27FC236}">
                <a16:creationId xmlns:a16="http://schemas.microsoft.com/office/drawing/2014/main" xmlns=""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4" name="Freeform 83"/>
          <p:cNvSpPr/>
          <p:nvPr/>
        </p:nvSpPr>
        <p:spPr>
          <a:xfrm>
            <a:off x="3750417" y="1913381"/>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rgbClr val="FF0000"/>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Content Placeholder 2"/>
          <p:cNvSpPr txBox="1">
            <a:spLocks/>
          </p:cNvSpPr>
          <p:nvPr/>
        </p:nvSpPr>
        <p:spPr>
          <a:xfrm>
            <a:off x="6724252" y="1203409"/>
            <a:ext cx="4981426"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sz="4000" dirty="0" smtClean="0">
                <a:solidFill>
                  <a:schemeClr val="tx1">
                    <a:lumMod val="65000"/>
                    <a:lumOff val="35000"/>
                  </a:schemeClr>
                </a:solidFill>
              </a:rPr>
              <a:t>Populations are often not well adapted.</a:t>
            </a:r>
          </a:p>
          <a:p>
            <a:endParaRPr lang="en-AU" sz="4000" dirty="0" smtClean="0">
              <a:solidFill>
                <a:schemeClr val="tx1">
                  <a:lumMod val="65000"/>
                  <a:lumOff val="35000"/>
                </a:schemeClr>
              </a:solidFill>
            </a:endParaRPr>
          </a:p>
          <a:p>
            <a:r>
              <a:rPr lang="en-AU" sz="4000" dirty="0" smtClean="0">
                <a:solidFill>
                  <a:schemeClr val="tx1">
                    <a:lumMod val="65000"/>
                    <a:lumOff val="35000"/>
                  </a:schemeClr>
                </a:solidFill>
              </a:rPr>
              <a:t>They stabilise some distance away from a </a:t>
            </a:r>
            <a:r>
              <a:rPr lang="en-AU" sz="4000" b="1" dirty="0" smtClean="0">
                <a:solidFill>
                  <a:schemeClr val="bg2">
                    <a:lumMod val="90000"/>
                  </a:schemeClr>
                </a:solidFill>
              </a:rPr>
              <a:t>phenotypic optimum</a:t>
            </a:r>
            <a:r>
              <a:rPr lang="en-AU" sz="3600" dirty="0" smtClean="0">
                <a:solidFill>
                  <a:schemeClr val="tx1">
                    <a:lumMod val="65000"/>
                    <a:lumOff val="35000"/>
                  </a:schemeClr>
                </a:solidFill>
              </a:rPr>
              <a:t>.</a:t>
            </a:r>
            <a:endParaRPr lang="en-AU" b="1" dirty="0">
              <a:solidFill>
                <a:schemeClr val="accent1"/>
              </a:solidFill>
            </a:endParaRPr>
          </a:p>
        </p:txBody>
      </p:sp>
      <p:sp>
        <p:nvSpPr>
          <p:cNvPr id="2" name="TextBox 1"/>
          <p:cNvSpPr txBox="1"/>
          <p:nvPr/>
        </p:nvSpPr>
        <p:spPr>
          <a:xfrm>
            <a:off x="3065462" y="5698378"/>
            <a:ext cx="1719003" cy="769441"/>
          </a:xfrm>
          <a:prstGeom prst="rect">
            <a:avLst/>
          </a:prstGeom>
          <a:noFill/>
        </p:spPr>
        <p:txBody>
          <a:bodyPr wrap="square" rtlCol="0">
            <a:spAutoFit/>
          </a:bodyPr>
          <a:lstStyle/>
          <a:p>
            <a:pPr algn="ctr"/>
            <a:r>
              <a:rPr lang="en-AU" sz="4400" dirty="0" smtClean="0">
                <a:solidFill>
                  <a:schemeClr val="tx1">
                    <a:lumMod val="65000"/>
                    <a:lumOff val="35000"/>
                  </a:schemeClr>
                </a:solidFill>
              </a:rPr>
              <a:t>Trait 1</a:t>
            </a:r>
            <a:endParaRPr lang="en-AU" sz="4400" dirty="0">
              <a:solidFill>
                <a:schemeClr val="tx1">
                  <a:lumMod val="65000"/>
                  <a:lumOff val="35000"/>
                </a:schemeClr>
              </a:solidFill>
            </a:endParaRPr>
          </a:p>
        </p:txBody>
      </p:sp>
      <p:sp>
        <p:nvSpPr>
          <p:cNvPr id="25" name="TextBox 24"/>
          <p:cNvSpPr txBox="1"/>
          <p:nvPr/>
        </p:nvSpPr>
        <p:spPr>
          <a:xfrm rot="16200000">
            <a:off x="-80833" y="2653496"/>
            <a:ext cx="1719003" cy="769441"/>
          </a:xfrm>
          <a:prstGeom prst="rect">
            <a:avLst/>
          </a:prstGeom>
          <a:noFill/>
        </p:spPr>
        <p:txBody>
          <a:bodyPr wrap="square" rtlCol="0">
            <a:spAutoFit/>
          </a:bodyPr>
          <a:lstStyle/>
          <a:p>
            <a:pPr algn="ctr"/>
            <a:r>
              <a:rPr lang="en-AU" sz="4400" dirty="0" smtClean="0">
                <a:solidFill>
                  <a:schemeClr val="tx1">
                    <a:lumMod val="65000"/>
                    <a:lumOff val="35000"/>
                  </a:schemeClr>
                </a:solidFill>
              </a:rPr>
              <a:t>Trait 2</a:t>
            </a:r>
            <a:endParaRPr lang="en-AU" sz="4400" dirty="0">
              <a:solidFill>
                <a:schemeClr val="tx1">
                  <a:lumMod val="65000"/>
                  <a:lumOff val="35000"/>
                </a:schemeClr>
              </a:solidFill>
            </a:endParaRPr>
          </a:p>
        </p:txBody>
      </p:sp>
    </p:spTree>
    <p:extLst>
      <p:ext uri="{BB962C8B-B14F-4D97-AF65-F5344CB8AC3E}">
        <p14:creationId xmlns:p14="http://schemas.microsoft.com/office/powerpoint/2010/main" val="190074232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smtClean="0"/>
              <a:t>References</a:t>
            </a:r>
            <a:endParaRPr lang="en-AU" dirty="0"/>
          </a:p>
        </p:txBody>
      </p:sp>
      <p:sp>
        <p:nvSpPr>
          <p:cNvPr id="3" name="Content Placeholder 2"/>
          <p:cNvSpPr>
            <a:spLocks noGrp="1"/>
          </p:cNvSpPr>
          <p:nvPr>
            <p:ph idx="1"/>
          </p:nvPr>
        </p:nvSpPr>
        <p:spPr/>
        <p:txBody>
          <a:bodyPr>
            <a:normAutofit/>
          </a:bodyPr>
          <a:lstStyle/>
          <a:p>
            <a:r>
              <a:rPr lang="en-AU" sz="2800" dirty="0" smtClean="0"/>
              <a:t>1 </a:t>
            </a:r>
            <a:r>
              <a:rPr lang="en-AU" sz="2800" dirty="0"/>
              <a:t>Adapted from Richmond (1830s) Accessed from: </a:t>
            </a:r>
            <a:r>
              <a:rPr lang="en-AU" sz="2800" dirty="0">
                <a:hlinkClick r:id="rId2"/>
              </a:rPr>
              <a:t>https://commons.wikimedia.org/wiki/File:Charles_Darwin_by_G._Richmond.jpg</a:t>
            </a:r>
            <a:r>
              <a:rPr lang="en-AU" sz="2800" dirty="0"/>
              <a:t> </a:t>
            </a:r>
            <a:endParaRPr lang="en-AU" sz="2800" dirty="0" smtClean="0"/>
          </a:p>
          <a:p>
            <a:r>
              <a:rPr lang="en-AU" sz="2800" dirty="0" smtClean="0"/>
              <a:t>2 </a:t>
            </a:r>
            <a:r>
              <a:rPr lang="en-AU" sz="2800" dirty="0"/>
              <a:t>Adapted from </a:t>
            </a:r>
            <a:r>
              <a:rPr lang="en-AU" sz="2800" dirty="0" smtClean="0"/>
              <a:t>Mliu92 </a:t>
            </a:r>
            <a:r>
              <a:rPr lang="en-AU" sz="2800" smtClean="0"/>
              <a:t>(2015) </a:t>
            </a:r>
            <a:r>
              <a:rPr lang="en-AU" sz="2800" smtClean="0">
                <a:hlinkClick r:id="rId3"/>
              </a:rPr>
              <a:t>https</a:t>
            </a:r>
            <a:r>
              <a:rPr lang="en-AU" sz="2800" dirty="0">
                <a:hlinkClick r:id="rId3"/>
              </a:rPr>
              <a:t>://</a:t>
            </a:r>
            <a:r>
              <a:rPr lang="en-AU" sz="2800" dirty="0" smtClean="0">
                <a:hlinkClick r:id="rId3"/>
              </a:rPr>
              <a:t>commons.wikimedia.org/wiki/File:Selectiontypes-n0_images</a:t>
            </a:r>
            <a:r>
              <a:rPr lang="en-AU" sz="2800" dirty="0">
                <a:hlinkClick r:id="rId3"/>
              </a:rPr>
              <a:t>_(vector).</a:t>
            </a:r>
            <a:r>
              <a:rPr lang="en-AU" sz="2800" dirty="0" smtClean="0">
                <a:hlinkClick r:id="rId3"/>
              </a:rPr>
              <a:t>svg</a:t>
            </a:r>
            <a:r>
              <a:rPr lang="en-AU" sz="2800" dirty="0" smtClean="0"/>
              <a:t> </a:t>
            </a:r>
            <a:endParaRPr lang="en-AU" sz="2800" dirty="0"/>
          </a:p>
        </p:txBody>
      </p:sp>
    </p:spTree>
    <p:extLst>
      <p:ext uri="{BB962C8B-B14F-4D97-AF65-F5344CB8AC3E}">
        <p14:creationId xmlns:p14="http://schemas.microsoft.com/office/powerpoint/2010/main" val="37796593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ircle">
            <a:extLst>
              <a:ext uri="{FF2B5EF4-FFF2-40B4-BE49-F238E27FC236}">
                <a16:creationId xmlns:a16="http://schemas.microsoft.com/office/drawing/2014/main" xmlns=""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Circle">
            <a:extLst>
              <a:ext uri="{FF2B5EF4-FFF2-40B4-BE49-F238E27FC236}">
                <a16:creationId xmlns:a16="http://schemas.microsoft.com/office/drawing/2014/main" xmlns=""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xmlns=""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 name="Rectangle">
            <a:extLst>
              <a:ext uri="{FF2B5EF4-FFF2-40B4-BE49-F238E27FC236}">
                <a16:creationId xmlns:a16="http://schemas.microsoft.com/office/drawing/2014/main" xmlns=""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9" name="Circle">
            <a:extLst>
              <a:ext uri="{FF2B5EF4-FFF2-40B4-BE49-F238E27FC236}">
                <a16:creationId xmlns:a16="http://schemas.microsoft.com/office/drawing/2014/main" xmlns=""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10" name="Circle">
            <a:extLst>
              <a:ext uri="{FF2B5EF4-FFF2-40B4-BE49-F238E27FC236}">
                <a16:creationId xmlns:a16="http://schemas.microsoft.com/office/drawing/2014/main" xmlns=""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11" name="Circle">
            <a:extLst>
              <a:ext uri="{FF2B5EF4-FFF2-40B4-BE49-F238E27FC236}">
                <a16:creationId xmlns:a16="http://schemas.microsoft.com/office/drawing/2014/main" xmlns=""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4" name="Freeform 83"/>
          <p:cNvSpPr/>
          <p:nvPr/>
        </p:nvSpPr>
        <p:spPr>
          <a:xfrm>
            <a:off x="3750417" y="1913381"/>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rgbClr val="FF0000"/>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Content Placeholder 2"/>
          <p:cNvSpPr txBox="1">
            <a:spLocks/>
          </p:cNvSpPr>
          <p:nvPr/>
        </p:nvSpPr>
        <p:spPr>
          <a:xfrm>
            <a:off x="7147609" y="2252228"/>
            <a:ext cx="5519265" cy="1917991"/>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sz="4000" dirty="0" smtClean="0">
                <a:solidFill>
                  <a:schemeClr val="accent1"/>
                </a:solidFill>
              </a:rPr>
              <a:t>64%</a:t>
            </a:r>
            <a:r>
              <a:rPr lang="en-AU" sz="4000" dirty="0" smtClean="0">
                <a:solidFill>
                  <a:schemeClr val="tx1">
                    <a:lumMod val="65000"/>
                    <a:lumOff val="35000"/>
                  </a:schemeClr>
                </a:solidFill>
              </a:rPr>
              <a:t> of studied populations were </a:t>
            </a:r>
            <a:r>
              <a:rPr lang="en-AU" sz="4000" dirty="0" smtClean="0">
                <a:solidFill>
                  <a:srgbClr val="FF0000"/>
                </a:solidFill>
              </a:rPr>
              <a:t>maladapted</a:t>
            </a:r>
            <a:r>
              <a:rPr lang="en-AU" sz="4000" dirty="0" smtClean="0">
                <a:solidFill>
                  <a:schemeClr val="tx1">
                    <a:lumMod val="65000"/>
                    <a:lumOff val="35000"/>
                  </a:schemeClr>
                </a:solidFill>
              </a:rPr>
              <a:t>.</a:t>
            </a:r>
          </a:p>
        </p:txBody>
      </p:sp>
      <p:sp>
        <p:nvSpPr>
          <p:cNvPr id="2" name="TextBox 1"/>
          <p:cNvSpPr txBox="1"/>
          <p:nvPr/>
        </p:nvSpPr>
        <p:spPr>
          <a:xfrm>
            <a:off x="3065462" y="5698378"/>
            <a:ext cx="1719003" cy="769441"/>
          </a:xfrm>
          <a:prstGeom prst="rect">
            <a:avLst/>
          </a:prstGeom>
          <a:noFill/>
        </p:spPr>
        <p:txBody>
          <a:bodyPr wrap="square" rtlCol="0">
            <a:spAutoFit/>
          </a:bodyPr>
          <a:lstStyle/>
          <a:p>
            <a:pPr algn="ctr"/>
            <a:r>
              <a:rPr lang="en-AU" sz="4400" dirty="0" smtClean="0">
                <a:solidFill>
                  <a:schemeClr val="tx1">
                    <a:lumMod val="65000"/>
                    <a:lumOff val="35000"/>
                  </a:schemeClr>
                </a:solidFill>
              </a:rPr>
              <a:t>Trait 1</a:t>
            </a:r>
            <a:endParaRPr lang="en-AU" sz="4400" dirty="0">
              <a:solidFill>
                <a:schemeClr val="tx1">
                  <a:lumMod val="65000"/>
                  <a:lumOff val="35000"/>
                </a:schemeClr>
              </a:solidFill>
            </a:endParaRPr>
          </a:p>
        </p:txBody>
      </p:sp>
      <p:sp>
        <p:nvSpPr>
          <p:cNvPr id="25" name="TextBox 24"/>
          <p:cNvSpPr txBox="1"/>
          <p:nvPr/>
        </p:nvSpPr>
        <p:spPr>
          <a:xfrm rot="16200000">
            <a:off x="-80833" y="2653496"/>
            <a:ext cx="1719003" cy="769441"/>
          </a:xfrm>
          <a:prstGeom prst="rect">
            <a:avLst/>
          </a:prstGeom>
          <a:noFill/>
        </p:spPr>
        <p:txBody>
          <a:bodyPr wrap="square" rtlCol="0">
            <a:spAutoFit/>
          </a:bodyPr>
          <a:lstStyle/>
          <a:p>
            <a:pPr algn="ctr"/>
            <a:r>
              <a:rPr lang="en-AU" sz="4400" dirty="0" smtClean="0">
                <a:solidFill>
                  <a:schemeClr val="tx1">
                    <a:lumMod val="65000"/>
                    <a:lumOff val="35000"/>
                  </a:schemeClr>
                </a:solidFill>
              </a:rPr>
              <a:t>Trait 2</a:t>
            </a:r>
            <a:endParaRPr lang="en-AU" sz="4400" dirty="0">
              <a:solidFill>
                <a:schemeClr val="tx1">
                  <a:lumMod val="65000"/>
                  <a:lumOff val="35000"/>
                </a:schemeClr>
              </a:solidFill>
            </a:endParaRPr>
          </a:p>
        </p:txBody>
      </p:sp>
      <p:sp>
        <p:nvSpPr>
          <p:cNvPr id="3" name="TextBox 2"/>
          <p:cNvSpPr txBox="1"/>
          <p:nvPr/>
        </p:nvSpPr>
        <p:spPr>
          <a:xfrm>
            <a:off x="6897366" y="6467819"/>
            <a:ext cx="5294634" cy="307777"/>
          </a:xfrm>
          <a:prstGeom prst="rect">
            <a:avLst/>
          </a:prstGeom>
          <a:noFill/>
        </p:spPr>
        <p:txBody>
          <a:bodyPr wrap="square" rtlCol="0">
            <a:spAutoFit/>
          </a:bodyPr>
          <a:lstStyle/>
          <a:p>
            <a:r>
              <a:rPr lang="en-AU" sz="1400" dirty="0" smtClean="0"/>
              <a:t>Estes and Arnold (2007) Am. Nat. 169: 227-244 </a:t>
            </a:r>
            <a:r>
              <a:rPr lang="en-AU" sz="1400" dirty="0" err="1" smtClean="0"/>
              <a:t>doi</a:t>
            </a:r>
            <a:r>
              <a:rPr lang="en-AU" sz="1400" dirty="0"/>
              <a:t>: 10.1086/510633</a:t>
            </a:r>
          </a:p>
        </p:txBody>
      </p:sp>
    </p:spTree>
    <p:extLst>
      <p:ext uri="{BB962C8B-B14F-4D97-AF65-F5344CB8AC3E}">
        <p14:creationId xmlns:p14="http://schemas.microsoft.com/office/powerpoint/2010/main" val="6279249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p:cNvSpPr txBox="1">
            <a:spLocks/>
          </p:cNvSpPr>
          <p:nvPr/>
        </p:nvSpPr>
        <p:spPr>
          <a:xfrm>
            <a:off x="6724252" y="1203409"/>
            <a:ext cx="4981426"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AU" sz="4000" dirty="0" smtClean="0">
              <a:solidFill>
                <a:schemeClr val="tx1">
                  <a:lumMod val="65000"/>
                  <a:lumOff val="35000"/>
                </a:schemeClr>
              </a:solidFill>
            </a:endParaRPr>
          </a:p>
        </p:txBody>
      </p:sp>
      <p:pic>
        <p:nvPicPr>
          <p:cNvPr id="4" name="Picture 3"/>
          <p:cNvPicPr>
            <a:picLocks noChangeAspect="1"/>
          </p:cNvPicPr>
          <p:nvPr/>
        </p:nvPicPr>
        <p:blipFill>
          <a:blip r:embed="rId3"/>
          <a:stretch>
            <a:fillRect/>
          </a:stretch>
        </p:blipFill>
        <p:spPr>
          <a:xfrm>
            <a:off x="2556896" y="359186"/>
            <a:ext cx="7078209" cy="2855903"/>
          </a:xfrm>
          <a:prstGeom prst="rect">
            <a:avLst/>
          </a:prstGeom>
        </p:spPr>
      </p:pic>
      <p:pic>
        <p:nvPicPr>
          <p:cNvPr id="12" name="Picture 11"/>
          <p:cNvPicPr>
            <a:picLocks noChangeAspect="1"/>
          </p:cNvPicPr>
          <p:nvPr/>
        </p:nvPicPr>
        <p:blipFill>
          <a:blip r:embed="rId4"/>
          <a:stretch>
            <a:fillRect/>
          </a:stretch>
        </p:blipFill>
        <p:spPr>
          <a:xfrm>
            <a:off x="2575946" y="3215089"/>
            <a:ext cx="7040109" cy="2806110"/>
          </a:xfrm>
          <a:prstGeom prst="rect">
            <a:avLst/>
          </a:prstGeom>
        </p:spPr>
      </p:pic>
    </p:spTree>
    <p:extLst>
      <p:ext uri="{BB962C8B-B14F-4D97-AF65-F5344CB8AC3E}">
        <p14:creationId xmlns:p14="http://schemas.microsoft.com/office/powerpoint/2010/main" val="23089915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650" y="3013502"/>
            <a:ext cx="9410700" cy="830997"/>
          </a:xfrm>
          <a:prstGeom prst="rect">
            <a:avLst/>
          </a:prstGeom>
          <a:noFill/>
        </p:spPr>
        <p:txBody>
          <a:bodyPr wrap="square" rtlCol="0">
            <a:spAutoFit/>
          </a:bodyPr>
          <a:lstStyle/>
          <a:p>
            <a:pPr algn="ctr"/>
            <a:r>
              <a:rPr lang="en-AU" sz="4800" b="1" dirty="0" smtClean="0">
                <a:solidFill>
                  <a:schemeClr val="accent1"/>
                </a:solidFill>
              </a:rPr>
              <a:t>What</a:t>
            </a:r>
            <a:r>
              <a:rPr lang="en-AU" sz="4800" dirty="0" smtClean="0">
                <a:solidFill>
                  <a:schemeClr val="tx1">
                    <a:lumMod val="65000"/>
                    <a:lumOff val="35000"/>
                  </a:schemeClr>
                </a:solidFill>
              </a:rPr>
              <a:t> does it take to be </a:t>
            </a:r>
            <a:r>
              <a:rPr lang="en-AU" sz="4800" b="1" dirty="0" smtClean="0">
                <a:solidFill>
                  <a:schemeClr val="bg2">
                    <a:lumMod val="90000"/>
                  </a:schemeClr>
                </a:solidFill>
              </a:rPr>
              <a:t>adapted</a:t>
            </a:r>
            <a:r>
              <a:rPr lang="en-AU" sz="4800" dirty="0" smtClean="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2454500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315" t="33794" r="-2" b="32821"/>
          <a:stretch/>
        </p:blipFill>
        <p:spPr>
          <a:xfrm>
            <a:off x="1087544" y="1104901"/>
            <a:ext cx="5798230" cy="3981448"/>
          </a:xfrm>
          <a:prstGeom prst="rect">
            <a:avLst/>
          </a:prstGeom>
        </p:spPr>
      </p:pic>
      <p:sp>
        <p:nvSpPr>
          <p:cNvPr id="3" name="TextBox 2"/>
          <p:cNvSpPr txBox="1"/>
          <p:nvPr/>
        </p:nvSpPr>
        <p:spPr>
          <a:xfrm>
            <a:off x="6885774" y="2319758"/>
            <a:ext cx="5048250" cy="2123658"/>
          </a:xfrm>
          <a:prstGeom prst="rect">
            <a:avLst/>
          </a:prstGeom>
          <a:noFill/>
        </p:spPr>
        <p:txBody>
          <a:bodyPr wrap="square" rtlCol="0">
            <a:spAutoFit/>
          </a:bodyPr>
          <a:lstStyle/>
          <a:p>
            <a:pPr algn="ctr"/>
            <a:r>
              <a:rPr lang="en-AU" sz="4400" dirty="0" smtClean="0">
                <a:solidFill>
                  <a:schemeClr val="tx1">
                    <a:lumMod val="65000"/>
                    <a:lumOff val="35000"/>
                  </a:schemeClr>
                </a:solidFill>
              </a:rPr>
              <a:t>Intermediate trait values provide the </a:t>
            </a:r>
            <a:r>
              <a:rPr lang="en-AU" sz="4400" b="1" dirty="0" smtClean="0">
                <a:solidFill>
                  <a:schemeClr val="accent1"/>
                </a:solidFill>
              </a:rPr>
              <a:t>highest fitness</a:t>
            </a:r>
            <a:r>
              <a:rPr lang="en-AU" sz="4400" dirty="0" smtClean="0">
                <a:solidFill>
                  <a:schemeClr val="tx1">
                    <a:lumMod val="65000"/>
                    <a:lumOff val="35000"/>
                  </a:schemeClr>
                </a:solidFill>
              </a:rPr>
              <a:t>.</a:t>
            </a:r>
            <a:endParaRPr lang="en-AU" sz="4400" dirty="0">
              <a:solidFill>
                <a:schemeClr val="tx1">
                  <a:lumMod val="65000"/>
                  <a:lumOff val="35000"/>
                </a:schemeClr>
              </a:solidFill>
            </a:endParaRPr>
          </a:p>
        </p:txBody>
      </p:sp>
      <p:cxnSp>
        <p:nvCxnSpPr>
          <p:cNvPr id="4" name="Straight Connector 3"/>
          <p:cNvCxnSpPr/>
          <p:nvPr/>
        </p:nvCxnSpPr>
        <p:spPr>
          <a:xfrm>
            <a:off x="1106593" y="10668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a:off x="1087545" y="5254690"/>
            <a:ext cx="5798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62684" y="5423032"/>
            <a:ext cx="2647950" cy="584775"/>
          </a:xfrm>
          <a:prstGeom prst="rect">
            <a:avLst/>
          </a:prstGeom>
          <a:noFill/>
        </p:spPr>
        <p:txBody>
          <a:bodyPr wrap="square" rtlCol="0">
            <a:spAutoFit/>
          </a:bodyPr>
          <a:lstStyle/>
          <a:p>
            <a:pPr algn="ctr"/>
            <a:r>
              <a:rPr lang="en-AU" sz="3200" dirty="0" smtClean="0"/>
              <a:t>Phenotype</a:t>
            </a:r>
            <a:endParaRPr lang="en-AU" sz="3200" dirty="0"/>
          </a:p>
        </p:txBody>
      </p:sp>
      <p:sp>
        <p:nvSpPr>
          <p:cNvPr id="9" name="TextBox 8"/>
          <p:cNvSpPr txBox="1"/>
          <p:nvPr/>
        </p:nvSpPr>
        <p:spPr>
          <a:xfrm rot="16200000">
            <a:off x="-785366" y="2580832"/>
            <a:ext cx="2647950" cy="1077218"/>
          </a:xfrm>
          <a:prstGeom prst="rect">
            <a:avLst/>
          </a:prstGeom>
          <a:noFill/>
        </p:spPr>
        <p:txBody>
          <a:bodyPr wrap="square" rtlCol="0">
            <a:spAutoFit/>
          </a:bodyPr>
          <a:lstStyle/>
          <a:p>
            <a:pPr algn="ctr"/>
            <a:r>
              <a:rPr lang="en-AU" sz="3200" dirty="0" smtClean="0"/>
              <a:t>Frequency in population</a:t>
            </a:r>
            <a:endParaRPr lang="en-AU" sz="3200" dirty="0"/>
          </a:p>
        </p:txBody>
      </p:sp>
      <p:sp>
        <p:nvSpPr>
          <p:cNvPr id="10" name="TextBox 9"/>
          <p:cNvSpPr txBox="1"/>
          <p:nvPr/>
        </p:nvSpPr>
        <p:spPr>
          <a:xfrm>
            <a:off x="6885774" y="1066800"/>
            <a:ext cx="1390650" cy="369332"/>
          </a:xfrm>
          <a:prstGeom prst="rect">
            <a:avLst/>
          </a:prstGeom>
          <a:noFill/>
        </p:spPr>
        <p:txBody>
          <a:bodyPr wrap="square" rtlCol="0">
            <a:spAutoFit/>
          </a:bodyPr>
          <a:lstStyle/>
          <a:p>
            <a:r>
              <a:rPr lang="en-AU" dirty="0" smtClean="0"/>
              <a:t>2</a:t>
            </a:r>
            <a:endParaRPr lang="en-AU" dirty="0"/>
          </a:p>
        </p:txBody>
      </p:sp>
    </p:spTree>
    <p:extLst>
      <p:ext uri="{BB962C8B-B14F-4D97-AF65-F5344CB8AC3E}">
        <p14:creationId xmlns:p14="http://schemas.microsoft.com/office/powerpoint/2010/main" val="30096274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315" t="33794" r="-2" b="32821"/>
          <a:stretch/>
        </p:blipFill>
        <p:spPr>
          <a:xfrm>
            <a:off x="1087544" y="1104901"/>
            <a:ext cx="5798230" cy="3981448"/>
          </a:xfrm>
          <a:prstGeom prst="rect">
            <a:avLst/>
          </a:prstGeom>
        </p:spPr>
      </p:pic>
      <p:sp>
        <p:nvSpPr>
          <p:cNvPr id="3" name="TextBox 2"/>
          <p:cNvSpPr txBox="1"/>
          <p:nvPr/>
        </p:nvSpPr>
        <p:spPr>
          <a:xfrm>
            <a:off x="6885774" y="2319758"/>
            <a:ext cx="5048250" cy="2123658"/>
          </a:xfrm>
          <a:prstGeom prst="rect">
            <a:avLst/>
          </a:prstGeom>
          <a:noFill/>
        </p:spPr>
        <p:txBody>
          <a:bodyPr wrap="square" rtlCol="0">
            <a:spAutoFit/>
          </a:bodyPr>
          <a:lstStyle/>
          <a:p>
            <a:pPr algn="ctr"/>
            <a:r>
              <a:rPr lang="en-AU" sz="4400" dirty="0">
                <a:solidFill>
                  <a:schemeClr val="tx1">
                    <a:lumMod val="65000"/>
                    <a:lumOff val="35000"/>
                  </a:schemeClr>
                </a:solidFill>
              </a:rPr>
              <a:t>High additive genetic variance (</a:t>
            </a:r>
            <a:r>
              <a:rPr lang="en-AU" sz="4400" b="1" dirty="0">
                <a:solidFill>
                  <a:schemeClr val="accent1"/>
                </a:solidFill>
              </a:rPr>
              <a:t>V</a:t>
            </a:r>
            <a:r>
              <a:rPr lang="en-AU" sz="4400" b="1" baseline="-25000" dirty="0">
                <a:solidFill>
                  <a:schemeClr val="accent1"/>
                </a:solidFill>
              </a:rPr>
              <a:t>A</a:t>
            </a:r>
            <a:r>
              <a:rPr lang="en-AU" sz="4400" dirty="0">
                <a:solidFill>
                  <a:schemeClr val="tx1">
                    <a:lumMod val="65000"/>
                    <a:lumOff val="35000"/>
                  </a:schemeClr>
                </a:solidFill>
              </a:rPr>
              <a:t>) leads to faster adaptation.</a:t>
            </a:r>
            <a:endParaRPr lang="en-AU" sz="4400" dirty="0">
              <a:solidFill>
                <a:schemeClr val="tx1">
                  <a:lumMod val="65000"/>
                  <a:lumOff val="35000"/>
                </a:schemeClr>
              </a:solidFill>
            </a:endParaRPr>
          </a:p>
        </p:txBody>
      </p:sp>
      <p:cxnSp>
        <p:nvCxnSpPr>
          <p:cNvPr id="4" name="Straight Connector 3"/>
          <p:cNvCxnSpPr/>
          <p:nvPr/>
        </p:nvCxnSpPr>
        <p:spPr>
          <a:xfrm>
            <a:off x="1106593" y="10668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a:off x="1087545" y="5254690"/>
            <a:ext cx="5798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62684" y="5423032"/>
            <a:ext cx="2647950" cy="584775"/>
          </a:xfrm>
          <a:prstGeom prst="rect">
            <a:avLst/>
          </a:prstGeom>
          <a:noFill/>
        </p:spPr>
        <p:txBody>
          <a:bodyPr wrap="square" rtlCol="0">
            <a:spAutoFit/>
          </a:bodyPr>
          <a:lstStyle/>
          <a:p>
            <a:pPr algn="ctr"/>
            <a:r>
              <a:rPr lang="en-AU" sz="3200" dirty="0" smtClean="0"/>
              <a:t>Phenotype</a:t>
            </a:r>
            <a:endParaRPr lang="en-AU" sz="3200" dirty="0"/>
          </a:p>
        </p:txBody>
      </p:sp>
      <p:sp>
        <p:nvSpPr>
          <p:cNvPr id="9" name="TextBox 8"/>
          <p:cNvSpPr txBox="1"/>
          <p:nvPr/>
        </p:nvSpPr>
        <p:spPr>
          <a:xfrm rot="16200000">
            <a:off x="-785366" y="2580832"/>
            <a:ext cx="2647950" cy="1077218"/>
          </a:xfrm>
          <a:prstGeom prst="rect">
            <a:avLst/>
          </a:prstGeom>
          <a:noFill/>
        </p:spPr>
        <p:txBody>
          <a:bodyPr wrap="square" rtlCol="0">
            <a:spAutoFit/>
          </a:bodyPr>
          <a:lstStyle/>
          <a:p>
            <a:pPr algn="ctr"/>
            <a:r>
              <a:rPr lang="en-AU" sz="3200" dirty="0" smtClean="0"/>
              <a:t>Frequency in population</a:t>
            </a:r>
            <a:endParaRPr lang="en-AU" sz="3200" dirty="0"/>
          </a:p>
        </p:txBody>
      </p:sp>
    </p:spTree>
    <p:extLst>
      <p:ext uri="{BB962C8B-B14F-4D97-AF65-F5344CB8AC3E}">
        <p14:creationId xmlns:p14="http://schemas.microsoft.com/office/powerpoint/2010/main" val="4282551015"/>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1091</TotalTime>
  <Words>2267</Words>
  <Application>Microsoft Office PowerPoint</Application>
  <PresentationFormat>Widescreen</PresentationFormat>
  <Paragraphs>253</Paragraphs>
  <Slides>40</Slides>
  <Notes>37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Calibri</vt:lpstr>
      <vt:lpstr>Calibri Light</vt:lpstr>
      <vt:lpstr>Proxima Nova Extrabold</vt:lpstr>
      <vt:lpstr>Times New Roman</vt:lpstr>
      <vt:lpstr>Retrospect</vt:lpstr>
      <vt:lpstr>High mutational variance creates maladaptation around a phenotypic optimum</vt:lpstr>
      <vt:lpstr>Adaptation and Genetic Diversity</vt:lpstr>
      <vt:lpstr>But how often are populations perfectly adapted?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Genetic variation and diversity</vt:lpstr>
      <vt:lpstr>Components of G</vt:lpstr>
      <vt:lpstr>PowerPoint Presentation</vt:lpstr>
      <vt:lpstr>PowerPoint Presentation</vt:lpstr>
      <vt:lpstr>SLiM</vt:lpstr>
      <vt:lpstr>Parameter space</vt:lpstr>
      <vt:lpstr>Parameter space</vt:lpstr>
      <vt:lpstr>Commonality of Adaptation</vt:lpstr>
      <vt:lpstr>Commonality of Adaptation</vt:lpstr>
      <vt:lpstr>What enables adaptation?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Bringing it all together</vt:lpstr>
      <vt:lpstr>PowerPoint Presentation</vt:lpstr>
      <vt:lpstr>PowerPoint Presentation</vt:lpstr>
      <vt:lpstr>PowerPoint Presentation</vt:lpstr>
      <vt:lpstr>PowerPoint Presentation</vt:lpstr>
      <vt:lpstr>Future Directions</vt:lpstr>
      <vt:lpstr>Questions?</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High mutational variance creates maladaptation around a phenotypic optimum</dc:title>
  <dc:creator>Nick</dc:creator>
  <cp:lastModifiedBy>Nick</cp:lastModifiedBy>
  <cp:revision>99</cp:revision>
  <dcterms:created xsi:type="dcterms:W3CDTF">2020-11-13T00:10:42Z</dcterms:created>
  <dcterms:modified xsi:type="dcterms:W3CDTF">2020-11-17T06:12:39Z</dcterms:modified>
</cp:coreProperties>
</file>

<file path=docProps/thumbnail.jpeg>
</file>